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453" r:id="rId3"/>
    <p:sldId id="469" r:id="rId4"/>
    <p:sldId id="470" r:id="rId5"/>
    <p:sldId id="471" r:id="rId6"/>
    <p:sldId id="472" r:id="rId7"/>
    <p:sldId id="473" r:id="rId8"/>
    <p:sldId id="474" r:id="rId9"/>
    <p:sldId id="475" r:id="rId10"/>
    <p:sldId id="479" r:id="rId11"/>
    <p:sldId id="480" r:id="rId12"/>
    <p:sldId id="476" r:id="rId13"/>
    <p:sldId id="477" r:id="rId14"/>
    <p:sldId id="481" r:id="rId15"/>
    <p:sldId id="482" r:id="rId16"/>
    <p:sldId id="478" r:id="rId1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83"/>
    <p:restoredTop sz="89939" autoAdjust="0"/>
  </p:normalViewPr>
  <p:slideViewPr>
    <p:cSldViewPr snapToGrid="0" snapToObjects="1">
      <p:cViewPr varScale="1">
        <p:scale>
          <a:sx n="104" d="100"/>
          <a:sy n="104" d="100"/>
        </p:scale>
        <p:origin x="58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10/27/2018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Filtering &amp; sub-setting is an important step involved in data exploration</a:t>
            </a:r>
            <a:r>
              <a:rPr lang="en-US" baseline="0" dirty="0"/>
              <a:t> and data preparation. This presentation introduces the key concepts in data filtering and sub-setting and discuss their implementation in R</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select various rows of a data frame based on their values. Suppose we are only interested in records were the speed is above 23 miles per hour. In this case you can write cars[</a:t>
            </a:r>
            <a:r>
              <a:rPr lang="en-US" sz="1200" kern="1200" dirty="0" err="1">
                <a:solidFill>
                  <a:schemeClr val="tx1"/>
                </a:solidFill>
                <a:effectLst/>
                <a:latin typeface="+mn-lt"/>
                <a:ea typeface="+mn-ea"/>
                <a:cs typeface="+mn-cs"/>
              </a:rPr>
              <a:t>cars$speed</a:t>
            </a:r>
            <a:r>
              <a:rPr lang="en-US" sz="1200" kern="1200" dirty="0">
                <a:solidFill>
                  <a:schemeClr val="tx1"/>
                </a:solidFill>
                <a:effectLst/>
                <a:latin typeface="+mn-lt"/>
                <a:ea typeface="+mn-ea"/>
                <a:cs typeface="+mn-cs"/>
              </a:rPr>
              <a:t>&gt;23,] to get the result. You can also use logical operators. For example, cars[</a:t>
            </a:r>
            <a:r>
              <a:rPr lang="en-US" sz="1200" kern="1200" dirty="0" err="1">
                <a:solidFill>
                  <a:schemeClr val="tx1"/>
                </a:solidFill>
                <a:effectLst/>
                <a:latin typeface="+mn-lt"/>
                <a:ea typeface="+mn-ea"/>
                <a:cs typeface="+mn-cs"/>
              </a:rPr>
              <a:t>cars$speed</a:t>
            </a:r>
            <a:r>
              <a:rPr lang="en-US" sz="1200" kern="1200" dirty="0">
                <a:solidFill>
                  <a:schemeClr val="tx1"/>
                </a:solidFill>
                <a:effectLst/>
                <a:latin typeface="+mn-lt"/>
                <a:ea typeface="+mn-ea"/>
                <a:cs typeface="+mn-cs"/>
              </a:rPr>
              <a:t>&gt;23 &amp; </a:t>
            </a:r>
            <a:r>
              <a:rPr lang="en-US" sz="1200" kern="1200" dirty="0" err="1">
                <a:solidFill>
                  <a:schemeClr val="tx1"/>
                </a:solidFill>
                <a:effectLst/>
                <a:latin typeface="+mn-lt"/>
                <a:ea typeface="+mn-ea"/>
                <a:cs typeface="+mn-cs"/>
              </a:rPr>
              <a:t>cars$dist</a:t>
            </a:r>
            <a:r>
              <a:rPr lang="en-US" sz="1200" kern="1200" dirty="0">
                <a:solidFill>
                  <a:schemeClr val="tx1"/>
                </a:solidFill>
                <a:effectLst/>
                <a:latin typeface="+mn-lt"/>
                <a:ea typeface="+mn-ea"/>
                <a:cs typeface="+mn-cs"/>
              </a:rPr>
              <a:t> &lt;100,] returns the records where speed is greater than 23 and distance is less than 100. However, as you can see, the code becomes more difficult to read as the selection criteria becomes more and more complex.</a:t>
            </a:r>
          </a:p>
        </p:txBody>
      </p:sp>
      <p:sp>
        <p:nvSpPr>
          <p:cNvPr id="4" name="Slide Number Placeholder 3"/>
          <p:cNvSpPr>
            <a:spLocks noGrp="1"/>
          </p:cNvSpPr>
          <p:nvPr>
            <p:ph type="sldNum" sz="quarter" idx="10"/>
          </p:nvPr>
        </p:nvSpPr>
        <p:spPr/>
        <p:txBody>
          <a:bodyPr/>
          <a:lstStyle/>
          <a:p>
            <a:fld id="{AD06AC3C-2068-4A88-982F-9859BB4885A0}" type="slidenum">
              <a:rPr lang="en-US" smtClean="0"/>
              <a:t>10</a:t>
            </a:fld>
            <a:endParaRPr lang="en-US"/>
          </a:p>
        </p:txBody>
      </p:sp>
    </p:spTree>
    <p:extLst>
      <p:ext uri="{BB962C8B-B14F-4D97-AF65-F5344CB8AC3E}">
        <p14:creationId xmlns:p14="http://schemas.microsoft.com/office/powerpoint/2010/main" val="3664158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consider the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package, which  is a very popular R package and provide rich grammar for data manipulation. The package provides simple “verbs”, functions that corresponds to the most common data manipulation tasks, so it can help you translate your thoughts directly into code. It also uses efficient backends, so you spend less time waiting for the computer to preform the operation and respond. The following verbs or functions are particularly useful. mutate() can be used to add new columns or variables. Select can be used to  pick variables, filter is used to pick rows, </a:t>
            </a:r>
            <a:r>
              <a:rPr lang="en-US" sz="1200" kern="1200" dirty="0" err="1">
                <a:solidFill>
                  <a:schemeClr val="tx1"/>
                </a:solidFill>
                <a:effectLst/>
                <a:latin typeface="+mn-lt"/>
                <a:ea typeface="+mn-ea"/>
                <a:cs typeface="+mn-cs"/>
              </a:rPr>
              <a:t>summerise</a:t>
            </a:r>
            <a:r>
              <a:rPr lang="en-US" sz="1200" kern="1200" dirty="0">
                <a:solidFill>
                  <a:schemeClr val="tx1"/>
                </a:solidFill>
                <a:effectLst/>
                <a:latin typeface="+mn-lt"/>
                <a:ea typeface="+mn-ea"/>
                <a:cs typeface="+mn-cs"/>
              </a:rPr>
              <a:t> can aggregate the results, and finally arrange can be used to order the rows.  </a:t>
            </a:r>
          </a:p>
        </p:txBody>
      </p:sp>
      <p:sp>
        <p:nvSpPr>
          <p:cNvPr id="4" name="Slide Number Placeholder 3"/>
          <p:cNvSpPr>
            <a:spLocks noGrp="1"/>
          </p:cNvSpPr>
          <p:nvPr>
            <p:ph type="sldNum" sz="quarter" idx="10"/>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1078448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of using the filter function from the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package to select rows where the speed is greater than 23 and the distance is less than 100.</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12</a:t>
            </a:fld>
            <a:endParaRPr lang="en-US"/>
          </a:p>
        </p:txBody>
      </p:sp>
    </p:spTree>
    <p:extLst>
      <p:ext uri="{BB962C8B-B14F-4D97-AF65-F5344CB8AC3E}">
        <p14:creationId xmlns:p14="http://schemas.microsoft.com/office/powerpoint/2010/main" val="3413507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Similarly, the select function can be used to pick particular columns. The column can be specified by the name or we can use more complex logics. For example, we can select all columns where the column name starts with a certain string pattern. This can be especially useful when we are dealing with large datasets.  </a:t>
            </a:r>
          </a:p>
        </p:txBody>
      </p:sp>
      <p:sp>
        <p:nvSpPr>
          <p:cNvPr id="4" name="Slide Number Placeholder 3"/>
          <p:cNvSpPr>
            <a:spLocks noGrp="1"/>
          </p:cNvSpPr>
          <p:nvPr>
            <p:ph type="sldNum" sz="quarter" idx="10"/>
          </p:nvPr>
        </p:nvSpPr>
        <p:spPr/>
        <p:txBody>
          <a:bodyPr/>
          <a:lstStyle/>
          <a:p>
            <a:fld id="{AD06AC3C-2068-4A88-982F-9859BB4885A0}" type="slidenum">
              <a:rPr lang="en-US" smtClean="0"/>
              <a:t>13</a:t>
            </a:fld>
            <a:endParaRPr lang="en-US"/>
          </a:p>
        </p:txBody>
      </p:sp>
    </p:spTree>
    <p:extLst>
      <p:ext uri="{BB962C8B-B14F-4D97-AF65-F5344CB8AC3E}">
        <p14:creationId xmlns:p14="http://schemas.microsoft.com/office/powerpoint/2010/main" val="2800323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piping is a concept that can significantly improve the readability and the efficiency of your code. More specifically, pipes take the output from one function and feed it to the first argument of the next function. Therefore, you do not need to store the intermediate results. It is strongly recommended that you use piping operator when it is applicable. However, it may take a while until you get used to it!</a:t>
            </a:r>
          </a:p>
        </p:txBody>
      </p:sp>
      <p:sp>
        <p:nvSpPr>
          <p:cNvPr id="4" name="Slide Number Placeholder 3"/>
          <p:cNvSpPr>
            <a:spLocks noGrp="1"/>
          </p:cNvSpPr>
          <p:nvPr>
            <p:ph type="sldNum" sz="quarter" idx="10"/>
          </p:nvPr>
        </p:nvSpPr>
        <p:spPr/>
        <p:txBody>
          <a:bodyPr/>
          <a:lstStyle/>
          <a:p>
            <a:fld id="{AD06AC3C-2068-4A88-982F-9859BB4885A0}" type="slidenum">
              <a:rPr lang="en-US" smtClean="0"/>
              <a:t>14</a:t>
            </a:fld>
            <a:endParaRPr lang="en-US"/>
          </a:p>
        </p:txBody>
      </p:sp>
    </p:spTree>
    <p:extLst>
      <p:ext uri="{BB962C8B-B14F-4D97-AF65-F5344CB8AC3E}">
        <p14:creationId xmlns:p14="http://schemas.microsoft.com/office/powerpoint/2010/main" val="2198992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simple example of piping. In this case the variable X contains the numbers from 1 to 40. If you write x the piping operator and then the mean function, you are essentially passing the x as the first argument of the mean function. The mean function receives x and calculates and prints its average value which is 25. </a:t>
            </a:r>
          </a:p>
          <a:p>
            <a:r>
              <a:rPr lang="en-US" sz="1200" kern="1200" dirty="0">
                <a:solidFill>
                  <a:schemeClr val="tx1"/>
                </a:solidFill>
                <a:effectLst/>
                <a:latin typeface="+mn-lt"/>
                <a:ea typeface="+mn-ea"/>
                <a:cs typeface="+mn-cs"/>
              </a:rPr>
              <a:t>If you had another pipe which would connect the mean to the square root function or </a:t>
            </a:r>
            <a:r>
              <a:rPr lang="en-US" sz="1200" kern="1200" dirty="0" err="1">
                <a:solidFill>
                  <a:schemeClr val="tx1"/>
                </a:solidFill>
                <a:effectLst/>
                <a:latin typeface="+mn-lt"/>
                <a:ea typeface="+mn-ea"/>
                <a:cs typeface="+mn-cs"/>
              </a:rPr>
              <a:t>sqrt</a:t>
            </a:r>
            <a:r>
              <a:rPr lang="en-US" sz="1200" kern="1200" dirty="0">
                <a:solidFill>
                  <a:schemeClr val="tx1"/>
                </a:solidFill>
                <a:effectLst/>
                <a:latin typeface="+mn-lt"/>
                <a:ea typeface="+mn-ea"/>
                <a:cs typeface="+mn-cs"/>
              </a:rPr>
              <a:t> for short the output of the mean function would have been passed to the </a:t>
            </a:r>
            <a:r>
              <a:rPr lang="en-US" sz="1200" kern="1200" dirty="0" err="1">
                <a:solidFill>
                  <a:schemeClr val="tx1"/>
                </a:solidFill>
                <a:effectLst/>
                <a:latin typeface="+mn-lt"/>
                <a:ea typeface="+mn-ea"/>
                <a:cs typeface="+mn-cs"/>
              </a:rPr>
              <a:t>sqrt</a:t>
            </a:r>
            <a:r>
              <a:rPr lang="en-US" sz="1200" kern="1200" dirty="0">
                <a:solidFill>
                  <a:schemeClr val="tx1"/>
                </a:solidFill>
                <a:effectLst/>
                <a:latin typeface="+mn-lt"/>
                <a:ea typeface="+mn-ea"/>
                <a:cs typeface="+mn-cs"/>
              </a:rPr>
              <a:t> function which in this case 25 would have been passed to the square root function and the result which is 5 would be printed.</a:t>
            </a:r>
          </a:p>
          <a:p>
            <a:r>
              <a:rPr lang="en-US" sz="1200" kern="1200" dirty="0">
                <a:solidFill>
                  <a:schemeClr val="tx1"/>
                </a:solidFill>
                <a:effectLst/>
                <a:latin typeface="+mn-lt"/>
                <a:ea typeface="+mn-ea"/>
                <a:cs typeface="+mn-cs"/>
              </a:rPr>
              <a:t>You can also store the end result of the pipe operation into any variable using the assign operator if you want. An example is shown in here where the result is stored in variable </a:t>
            </a:r>
            <a:r>
              <a:rPr lang="en-US" sz="1200" kern="1200" dirty="0" err="1">
                <a:solidFill>
                  <a:schemeClr val="tx1"/>
                </a:solidFill>
                <a:effectLst/>
                <a:latin typeface="+mn-lt"/>
                <a:ea typeface="+mn-ea"/>
                <a:cs typeface="+mn-cs"/>
              </a:rPr>
              <a:t>Myresults</a:t>
            </a:r>
            <a:r>
              <a:rPr lang="en-US" sz="1200" kern="1200" dirty="0">
                <a:solidFill>
                  <a:schemeClr val="tx1"/>
                </a:solidFill>
                <a:effectLst/>
                <a:latin typeface="+mn-lt"/>
                <a:ea typeface="+mn-ea"/>
                <a:cs typeface="+mn-cs"/>
              </a:rPr>
              <a:t> which is printed as well.  </a:t>
            </a:r>
          </a:p>
        </p:txBody>
      </p:sp>
      <p:sp>
        <p:nvSpPr>
          <p:cNvPr id="4" name="Slide Number Placeholder 3"/>
          <p:cNvSpPr>
            <a:spLocks noGrp="1"/>
          </p:cNvSpPr>
          <p:nvPr>
            <p:ph type="sldNum" sz="quarter" idx="10"/>
          </p:nvPr>
        </p:nvSpPr>
        <p:spPr/>
        <p:txBody>
          <a:bodyPr/>
          <a:lstStyle/>
          <a:p>
            <a:fld id="{AD06AC3C-2068-4A88-982F-9859BB4885A0}" type="slidenum">
              <a:rPr lang="en-US" smtClean="0"/>
              <a:t>15</a:t>
            </a:fld>
            <a:endParaRPr lang="en-US"/>
          </a:p>
        </p:txBody>
      </p:sp>
    </p:spTree>
    <p:extLst>
      <p:ext uri="{BB962C8B-B14F-4D97-AF65-F5344CB8AC3E}">
        <p14:creationId xmlns:p14="http://schemas.microsoft.com/office/powerpoint/2010/main" val="1851464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also use a combination of the filter and select functions to subset the rows and columns of a data frame. In this example the data frame is passed to the filter function to select the specific rows and then the result is passed to the select function to pick specific columns.</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AD06AC3C-2068-4A88-982F-9859BB4885A0}" type="slidenum">
              <a:rPr lang="en-US" smtClean="0"/>
              <a:t>16</a:t>
            </a:fld>
            <a:endParaRPr lang="en-US"/>
          </a:p>
        </p:txBody>
      </p:sp>
    </p:spTree>
    <p:extLst>
      <p:ext uri="{BB962C8B-B14F-4D97-AF65-F5344CB8AC3E}">
        <p14:creationId xmlns:p14="http://schemas.microsoft.com/office/powerpoint/2010/main" val="1898223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many applications, you would need to work with a subset of data rather than the whole data or to select data records according to a certain logic. </a:t>
            </a:r>
          </a:p>
          <a:p>
            <a:r>
              <a:rPr lang="en-US" sz="1200" kern="1200" dirty="0">
                <a:solidFill>
                  <a:schemeClr val="tx1"/>
                </a:solidFill>
                <a:effectLst/>
                <a:latin typeface="+mn-lt"/>
                <a:ea typeface="+mn-ea"/>
                <a:cs typeface="+mn-cs"/>
              </a:rPr>
              <a:t>Data </a:t>
            </a:r>
            <a:r>
              <a:rPr lang="en-US" sz="1200" kern="1200" dirty="0" err="1">
                <a:solidFill>
                  <a:schemeClr val="tx1"/>
                </a:solidFill>
                <a:effectLst/>
                <a:latin typeface="+mn-lt"/>
                <a:ea typeface="+mn-ea"/>
                <a:cs typeface="+mn-cs"/>
              </a:rPr>
              <a:t>subsetting</a:t>
            </a:r>
            <a:r>
              <a:rPr lang="en-US" sz="1200" kern="1200" dirty="0">
                <a:solidFill>
                  <a:schemeClr val="tx1"/>
                </a:solidFill>
                <a:effectLst/>
                <a:latin typeface="+mn-lt"/>
                <a:ea typeface="+mn-ea"/>
                <a:cs typeface="+mn-cs"/>
              </a:rPr>
              <a:t> is frequently used in various steps of data modelling including the data exploration and data preparation phases. You can compile a subset of the data by selecting particular rows or columns or both at the same time.</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1833382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a few examples of business scenarios that require data </a:t>
            </a:r>
            <a:r>
              <a:rPr lang="en-US" sz="1200" kern="1200" dirty="0" err="1">
                <a:solidFill>
                  <a:schemeClr val="tx1"/>
                </a:solidFill>
                <a:effectLst/>
                <a:latin typeface="+mn-lt"/>
                <a:ea typeface="+mn-ea"/>
                <a:cs typeface="+mn-cs"/>
              </a:rPr>
              <a:t>subsetting</a:t>
            </a:r>
            <a:r>
              <a:rPr lang="en-US" sz="1200" kern="1200" dirty="0">
                <a:solidFill>
                  <a:schemeClr val="tx1"/>
                </a:solidFill>
                <a:effectLst/>
                <a:latin typeface="+mn-lt"/>
                <a:ea typeface="+mn-ea"/>
                <a:cs typeface="+mn-cs"/>
              </a:rPr>
              <a:t>. Suppose that the sales records of a company are captured in a dataset, your model and task might require selecting the sales transaction in a given time window, or sales records from a given costumer, or the records with certain criteria based on the transaction values. In all these cases, you would need to select only the subset of the dataset  that is relevant to your modeling task.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3369905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Structured Query Language or SQL for short is a standard language that provides a rich set of tools for managing data including data selection and filtering. The SQL ‘select’ statement returns a result set of records from one or more tables and comes with a rich set of optional clauses to define the selection criteria. SQL, however, is mostly used when you attempt to extract the data from a database into your analytics sandbox where you perform most of the data exploration and data preparation steps. However, you would still need to further filter the data after the data is imported. Fortunately, the R base and more importantly the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package provides powerful tools for filtering, transforming and summarizing tabular data with rows and columns that we will explore shortly.</a:t>
            </a:r>
          </a:p>
        </p:txBody>
      </p:sp>
      <p:sp>
        <p:nvSpPr>
          <p:cNvPr id="4" name="Slide Number Placeholder 3"/>
          <p:cNvSpPr>
            <a:spLocks noGrp="1"/>
          </p:cNvSpPr>
          <p:nvPr>
            <p:ph type="sldNum" sz="quarter" idx="10"/>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2226872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quick review of how we can access different elements of a vector in R base. If you recall, if we have a vector, we can basically identify the index of the vector and get access to various elements of the vector by identifying explicitly which elements we are interested in. For example, if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is a vector containing values of 4, 6, 11, 4, and 0, x[3] refers to the third element of the vector, which is 11 in this case.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1469921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what if we wanted to get access to the second and fifth element? In this case, we can explicitly define 2 and 5 as the indexes that we are interested in. the grammar for that would be x bracket, combine command 2 and 5, and this gives us back 6 and 0 as the second and fifth element. We can also put a minus before the index inside the bracket to remove any particular element that we are not interested in. so in this case, x bracket minus 2, will give us all the elements of the x vector except for the second element.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4254296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use logical statements to select particular elements of a vector or a data frame based on the values of the elements. For example, assume we wanted to select the values of x that are greater than 5. In this case, x&gt;5 generate a Boolean array with the same size as x where the Boolean value is true if the corresponding element in x is greater than 5. We can use this Boolean array as an index. So x[x&gt;5] returns the elements of x that are greater than 5.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110555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also use multiple logical conditions such as the logical AND the logical OR for more complex cases. Suppose we wanted to select the elements that are between 1 and 7. In this case the selection criteria can be divided into two parts that are connected with a logical AND: elements that are greater than 1 “AND” are smaller than 7. You can also check for equality. However, you should note that the relational operator to check the quality is expressed with double equality sign as shown in the example below.</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5636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also select various rows or columns of a data frame. Let’s consider the ‘cars’ data frame. If you recall, the dataset gives the speed of cars in miles per hour and the distances taken to stop in feet, so we have two columns or variable here. Suppose you wanted to select the rows 4 to 6 and the second column. If you recall, the first part of the index identifies the row and the second part identifies the column. So in this case we can write cars[4:6,2] to get the result. Remember, if you do not specify an index for rows or columns all values will be selected. For example, cars bracket 4 to 6 comma and then if you don’t provide any entry for the column, R will return rows 4 to 6 of both columns of the data frame.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3533448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10/27/2018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10/27/2018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10/27/2018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10/27/2018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10/27/2018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10/27/2018</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9.png"/><Relationship Id="rId5" Type="http://schemas.openxmlformats.org/officeDocument/2006/relationships/image" Target="../media/image10.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1118120"/>
            <a:ext cx="8080655" cy="2509748"/>
          </a:xfrm>
        </p:spPr>
        <p:txBody>
          <a:bodyPr/>
          <a:lstStyle/>
          <a:p>
            <a:r>
              <a:rPr lang="en-US" dirty="0"/>
              <a:t>Data Filtering &amp; </a:t>
            </a:r>
            <a:r>
              <a:rPr lang="en-US" dirty="0" err="1"/>
              <a:t>Subsetting</a:t>
            </a:r>
            <a:r>
              <a:rPr lang="en-US" dirty="0"/>
              <a:t/>
            </a:r>
            <a:br>
              <a:rPr lang="en-US" dirty="0"/>
            </a:b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4_2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5450" y="4727575"/>
            <a:ext cx="487363"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9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65269"/>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R Base</a:t>
            </a:r>
            <a:endParaRPr lang="en-US" dirty="0">
              <a:latin typeface="Garamond" panose="02020404030301010803" pitchFamily="18" charset="0"/>
            </a:endParaRPr>
          </a:p>
        </p:txBody>
      </p:sp>
      <p:sp>
        <p:nvSpPr>
          <p:cNvPr id="3" name="Rectangle 2"/>
          <p:cNvSpPr/>
          <p:nvPr/>
        </p:nvSpPr>
        <p:spPr>
          <a:xfrm>
            <a:off x="2327046" y="1217593"/>
            <a:ext cx="6047874" cy="3277820"/>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cars[</a:t>
            </a:r>
            <a:r>
              <a:rPr lang="en-US" sz="1400" dirty="0" err="1">
                <a:latin typeface="Consolas" panose="020B0609020204030204" pitchFamily="49" charset="0"/>
                <a:ea typeface="Cambria" panose="02040503050406030204" pitchFamily="18" charset="0"/>
                <a:cs typeface="Times New Roman" panose="02020603050405020304" pitchFamily="18" charset="0"/>
              </a:rPr>
              <a:t>cars</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speed</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23</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speed </a:t>
            </a:r>
            <a:r>
              <a:rPr lang="en-US" sz="1400" dirty="0" err="1">
                <a:latin typeface="Consolas" panose="020B0609020204030204" pitchFamily="49" charset="0"/>
                <a:ea typeface="Cambria" panose="02040503050406030204" pitchFamily="18" charset="0"/>
                <a:cs typeface="Times New Roman" panose="02020603050405020304" pitchFamily="18" charset="0"/>
              </a:rPr>
              <a:t>dist</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46    24   70</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47    24   92</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48    24   93</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49    24  120</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50    25   85</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cars[</a:t>
            </a:r>
            <a:r>
              <a:rPr lang="en-US" sz="1400" dirty="0" err="1">
                <a:latin typeface="Consolas" panose="020B0609020204030204" pitchFamily="49" charset="0"/>
                <a:ea typeface="Cambria" panose="02040503050406030204" pitchFamily="18" charset="0"/>
                <a:cs typeface="Times New Roman" panose="02020603050405020304" pitchFamily="18" charset="0"/>
              </a:rPr>
              <a:t>cars</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speed</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23</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&amp;</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cars</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dist</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&lt;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100</a:t>
            </a:r>
            <a:r>
              <a:rPr lang="en-US" sz="1400" dirty="0">
                <a:latin typeface="Consolas" panose="020B0609020204030204" pitchFamily="49" charset="0"/>
                <a:ea typeface="Cambria" panose="02040503050406030204" pitchFamily="18" charset="0"/>
                <a:cs typeface="Times New Roman" panose="02020603050405020304" pitchFamily="18" charset="0"/>
              </a:rPr>
              <a:t>, ]</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speed </a:t>
            </a:r>
            <a:r>
              <a:rPr lang="en-US" sz="1400" dirty="0" err="1">
                <a:latin typeface="Consolas" panose="020B0609020204030204" pitchFamily="49" charset="0"/>
                <a:ea typeface="Cambria" panose="02040503050406030204" pitchFamily="18" charset="0"/>
                <a:cs typeface="Times New Roman" panose="02020603050405020304" pitchFamily="18" charset="0"/>
              </a:rPr>
              <a:t>dist</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46    24   70</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47    24   92</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48    24   93</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50    25   85</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6" name="Content Placeholder 4"/>
          <p:cNvSpPr>
            <a:spLocks noGrp="1"/>
          </p:cNvSpPr>
          <p:nvPr>
            <p:ph sz="half" idx="1"/>
          </p:nvPr>
        </p:nvSpPr>
        <p:spPr>
          <a:xfrm>
            <a:off x="2070041" y="824613"/>
            <a:ext cx="6561883"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Logical operators can be also used with </a:t>
            </a:r>
            <a:r>
              <a:rPr lang="en-US" altLang="en-US" sz="2000" b="0" dirty="0" err="1">
                <a:solidFill>
                  <a:schemeClr val="tx2">
                    <a:lumMod val="75000"/>
                  </a:schemeClr>
                </a:solidFill>
                <a:latin typeface="Garamond" panose="02020404030301010803" pitchFamily="18" charset="0"/>
              </a:rPr>
              <a:t>dataframes</a:t>
            </a:r>
            <a:r>
              <a:rPr lang="en-US" altLang="en-US" sz="2000" b="0" dirty="0">
                <a:solidFill>
                  <a:schemeClr val="tx2">
                    <a:lumMod val="75000"/>
                  </a:schemeClr>
                </a:solidFill>
                <a:latin typeface="Garamond" panose="02020404030301010803" pitchFamily="18" charset="0"/>
              </a:rPr>
              <a:t>.</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marL="0" indent="0">
              <a:buNone/>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i="1"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pic>
        <p:nvPicPr>
          <p:cNvPr id="2" name="4_2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5450" y="4637088"/>
            <a:ext cx="487363" cy="487362"/>
          </a:xfrm>
          <a:prstGeom prst="rect">
            <a:avLst/>
          </a:prstGeom>
        </p:spPr>
      </p:pic>
    </p:spTree>
    <p:extLst>
      <p:ext uri="{BB962C8B-B14F-4D97-AF65-F5344CB8AC3E}">
        <p14:creationId xmlns:p14="http://schemas.microsoft.com/office/powerpoint/2010/main" val="14606238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8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637237" y="866107"/>
            <a:ext cx="7306237"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a:t>
            </a:r>
            <a:r>
              <a:rPr lang="en-US" altLang="en-US" sz="2000" b="0" dirty="0" err="1">
                <a:solidFill>
                  <a:schemeClr val="tx2">
                    <a:lumMod val="75000"/>
                  </a:schemeClr>
                </a:solidFill>
                <a:latin typeface="Garamond" panose="02020404030301010803" pitchFamily="18" charset="0"/>
              </a:rPr>
              <a:t>dplyr</a:t>
            </a:r>
            <a:r>
              <a:rPr lang="en-US" altLang="en-US" sz="2000" b="0" dirty="0">
                <a:solidFill>
                  <a:schemeClr val="tx2">
                    <a:lumMod val="75000"/>
                  </a:schemeClr>
                </a:solidFill>
                <a:latin typeface="Garamond" panose="02020404030301010803" pitchFamily="18" charset="0"/>
              </a:rPr>
              <a:t>’ package is very popular R package and provide rich grammar for data manipulation by providing a consistent set of verbs that help you solve the most common data manipulation challenges:</a:t>
            </a:r>
            <a:br>
              <a:rPr lang="en-US" altLang="en-US" sz="2000" b="0" dirty="0">
                <a:solidFill>
                  <a:schemeClr val="tx2">
                    <a:lumMod val="75000"/>
                  </a:schemeClr>
                </a:solidFill>
                <a:latin typeface="Garamond" panose="02020404030301010803" pitchFamily="18" charset="0"/>
              </a:rPr>
            </a:br>
            <a:endParaRPr lang="en-US" altLang="en-US" sz="2000" b="0" dirty="0">
              <a:solidFill>
                <a:schemeClr val="tx2">
                  <a:lumMod val="75000"/>
                </a:schemeClr>
              </a:solidFill>
              <a:latin typeface="Garamond" panose="02020404030301010803" pitchFamily="18" charset="0"/>
            </a:endParaRPr>
          </a:p>
          <a:p>
            <a:pPr lvl="1">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mutate() adds new variables that are functions of existing variables</a:t>
            </a:r>
          </a:p>
          <a:p>
            <a:pPr lvl="1">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select() picks variables based on their names.</a:t>
            </a:r>
          </a:p>
          <a:p>
            <a:pPr lvl="1">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filter() picks rows based on their values.</a:t>
            </a:r>
          </a:p>
          <a:p>
            <a:pPr lvl="1">
              <a:buFont typeface="Wingdings" panose="05000000000000000000" pitchFamily="2" charset="2"/>
              <a:buChar char="§"/>
            </a:pPr>
            <a:r>
              <a:rPr lang="en-US" altLang="en-US" sz="2000" b="0" dirty="0" err="1">
                <a:solidFill>
                  <a:schemeClr val="tx2">
                    <a:lumMod val="75000"/>
                  </a:schemeClr>
                </a:solidFill>
                <a:latin typeface="Garamond" panose="02020404030301010803" pitchFamily="18" charset="0"/>
              </a:rPr>
              <a:t>summarise</a:t>
            </a:r>
            <a:r>
              <a:rPr lang="en-US" altLang="en-US" sz="2000" b="0" dirty="0">
                <a:solidFill>
                  <a:schemeClr val="tx2">
                    <a:lumMod val="75000"/>
                  </a:schemeClr>
                </a:solidFill>
                <a:latin typeface="Garamond" panose="02020404030301010803" pitchFamily="18" charset="0"/>
              </a:rPr>
              <a:t>() reduces multiple values down to a single summary.</a:t>
            </a:r>
          </a:p>
          <a:p>
            <a:pPr lvl="1">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arrange() changes the ordering of the rows.</a:t>
            </a:r>
          </a:p>
        </p:txBody>
      </p:sp>
      <p:sp>
        <p:nvSpPr>
          <p:cNvPr id="3" name="Title 2"/>
          <p:cNvSpPr>
            <a:spLocks noGrp="1"/>
          </p:cNvSpPr>
          <p:nvPr>
            <p:ph type="title"/>
          </p:nvPr>
        </p:nvSpPr>
        <p:spPr>
          <a:xfrm>
            <a:off x="2246994" y="165242"/>
            <a:ext cx="6897006" cy="596591"/>
          </a:xfrm>
        </p:spPr>
        <p:txBody>
          <a:bodyPr>
            <a:normAutofit/>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a:t>
            </a:r>
            <a:r>
              <a:rPr lang="en-US" dirty="0" err="1">
                <a:solidFill>
                  <a:schemeClr val="tx2">
                    <a:lumMod val="75000"/>
                  </a:schemeClr>
                </a:solidFill>
                <a:latin typeface="Garamond" panose="02020404030301010803" pitchFamily="18" charset="0"/>
              </a:rPr>
              <a:t>dplyr</a:t>
            </a:r>
            <a:r>
              <a:rPr lang="en-US" dirty="0">
                <a:solidFill>
                  <a:schemeClr val="tx2">
                    <a:lumMod val="75000"/>
                  </a:schemeClr>
                </a:solidFill>
                <a:latin typeface="Garamond" panose="02020404030301010803" pitchFamily="18" charset="0"/>
              </a:rPr>
              <a:t>’ </a:t>
            </a:r>
            <a:r>
              <a:rPr lang="en-US" dirty="0" smtClean="0">
                <a:solidFill>
                  <a:schemeClr val="tx2">
                    <a:lumMod val="75000"/>
                  </a:schemeClr>
                </a:solidFill>
                <a:latin typeface="Garamond" panose="02020404030301010803" pitchFamily="18" charset="0"/>
              </a:rPr>
              <a:t>Package</a:t>
            </a:r>
            <a:endParaRPr lang="en-US" dirty="0"/>
          </a:p>
        </p:txBody>
      </p:sp>
      <p:sp>
        <p:nvSpPr>
          <p:cNvPr id="7" name="Title 3"/>
          <p:cNvSpPr txBox="1">
            <a:spLocks/>
          </p:cNvSpPr>
          <p:nvPr/>
        </p:nvSpPr>
        <p:spPr>
          <a:xfrm>
            <a:off x="4861700" y="1613852"/>
            <a:ext cx="2419095" cy="217410"/>
          </a:xfrm>
          <a:prstGeom prst="rect">
            <a:avLst/>
          </a:prstGeom>
        </p:spPr>
        <p:txBody>
          <a:bodyPr vert="horz" lIns="91440" tIns="45720" rIns="91440" bIns="45720" rtlCol="0" anchor="ctr">
            <a:normAutofit fontScale="45000" lnSpcReduction="20000"/>
          </a:bodyPr>
          <a:lst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a:lstStyle>
          <a:p>
            <a:endParaRPr lang="en-US" dirty="0">
              <a:latin typeface="Garamond" panose="02020404030301010803" pitchFamily="18" charset="0"/>
            </a:endParaRPr>
          </a:p>
        </p:txBody>
      </p:sp>
      <p:pic>
        <p:nvPicPr>
          <p:cNvPr id="9" name="Picture 4" descr="Image result for dply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966" y="3384886"/>
            <a:ext cx="1128566" cy="1179093"/>
          </a:xfrm>
          <a:prstGeom prst="rect">
            <a:avLst/>
          </a:prstGeom>
          <a:noFill/>
          <a:extLst>
            <a:ext uri="{909E8E84-426E-40DD-AFC4-6F175D3DCCD1}">
              <a14:hiddenFill xmlns:a14="http://schemas.microsoft.com/office/drawing/2010/main">
                <a:solidFill>
                  <a:srgbClr val="FFFFFF"/>
                </a:solidFill>
              </a14:hiddenFill>
            </a:ext>
          </a:extLst>
        </p:spPr>
      </p:pic>
      <p:pic>
        <p:nvPicPr>
          <p:cNvPr id="10" name="4_2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0375" y="4478338"/>
            <a:ext cx="487363" cy="487362"/>
          </a:xfrm>
          <a:prstGeom prst="rect">
            <a:avLst/>
          </a:prstGeom>
        </p:spPr>
      </p:pic>
    </p:spTree>
    <p:extLst>
      <p:ext uri="{BB962C8B-B14F-4D97-AF65-F5344CB8AC3E}">
        <p14:creationId xmlns:p14="http://schemas.microsoft.com/office/powerpoint/2010/main" val="22289441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48"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41910"/>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Using ‘</a:t>
            </a:r>
            <a:r>
              <a:rPr lang="en-US" dirty="0" err="1">
                <a:solidFill>
                  <a:schemeClr val="tx2">
                    <a:lumMod val="75000"/>
                  </a:schemeClr>
                </a:solidFill>
                <a:latin typeface="Garamond" panose="02020404030301010803" pitchFamily="18" charset="0"/>
              </a:rPr>
              <a:t>dplyr</a:t>
            </a:r>
            <a:r>
              <a:rPr lang="en-US" dirty="0">
                <a:solidFill>
                  <a:schemeClr val="tx2">
                    <a:lumMod val="75000"/>
                  </a:schemeClr>
                </a:solidFill>
                <a:latin typeface="Garamond" panose="02020404030301010803" pitchFamily="18" charset="0"/>
              </a:rPr>
              <a:t>’ </a:t>
            </a:r>
            <a:br>
              <a:rPr lang="en-US" dirty="0">
                <a:solidFill>
                  <a:schemeClr val="tx2">
                    <a:lumMod val="75000"/>
                  </a:schemeClr>
                </a:solidFill>
                <a:latin typeface="Garamond" panose="02020404030301010803" pitchFamily="18" charset="0"/>
              </a:rPr>
            </a:br>
            <a:endParaRPr lang="en-US" dirty="0">
              <a:solidFill>
                <a:srgbClr val="FF0000"/>
              </a:solidFill>
              <a:latin typeface="Garamond" panose="02020404030301010803" pitchFamily="18" charset="0"/>
            </a:endParaRPr>
          </a:p>
        </p:txBody>
      </p:sp>
      <p:sp>
        <p:nvSpPr>
          <p:cNvPr id="5" name="Content Placeholder 4"/>
          <p:cNvSpPr>
            <a:spLocks noGrp="1"/>
          </p:cNvSpPr>
          <p:nvPr>
            <p:ph sz="half" idx="1"/>
          </p:nvPr>
        </p:nvSpPr>
        <p:spPr>
          <a:xfrm>
            <a:off x="2149908" y="853692"/>
            <a:ext cx="6561883"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The command in </a:t>
            </a:r>
            <a:r>
              <a:rPr lang="en-US" altLang="en-US" sz="2000" dirty="0" err="1">
                <a:solidFill>
                  <a:schemeClr val="tx2">
                    <a:lumMod val="75000"/>
                  </a:schemeClr>
                </a:solidFill>
                <a:latin typeface="Garamond" panose="02020404030301010803" pitchFamily="18" charset="0"/>
              </a:rPr>
              <a:t>dplyr</a:t>
            </a:r>
            <a:r>
              <a:rPr lang="en-US" altLang="en-US" sz="2000" b="0" dirty="0">
                <a:solidFill>
                  <a:schemeClr val="tx2">
                    <a:lumMod val="75000"/>
                  </a:schemeClr>
                </a:solidFill>
                <a:latin typeface="Garamond" panose="02020404030301010803" pitchFamily="18" charset="0"/>
              </a:rPr>
              <a:t> for </a:t>
            </a:r>
            <a:r>
              <a:rPr lang="en-US" altLang="en-US" sz="2000" b="0" dirty="0" err="1">
                <a:solidFill>
                  <a:schemeClr val="tx2">
                    <a:lumMod val="75000"/>
                  </a:schemeClr>
                </a:solidFill>
                <a:latin typeface="Garamond" panose="02020404030301010803" pitchFamily="18" charset="0"/>
              </a:rPr>
              <a:t>subsetting</a:t>
            </a:r>
            <a:r>
              <a:rPr lang="en-US" altLang="en-US" sz="2000" b="0" dirty="0">
                <a:solidFill>
                  <a:schemeClr val="tx2">
                    <a:lumMod val="75000"/>
                  </a:schemeClr>
                </a:solidFill>
                <a:latin typeface="Garamond" panose="02020404030301010803" pitchFamily="18" charset="0"/>
              </a:rPr>
              <a:t> rows is </a:t>
            </a:r>
            <a:r>
              <a:rPr lang="en-US" altLang="en-US" sz="2000" dirty="0">
                <a:solidFill>
                  <a:schemeClr val="tx2">
                    <a:lumMod val="75000"/>
                  </a:schemeClr>
                </a:solidFill>
                <a:latin typeface="Garamond" panose="02020404030301010803" pitchFamily="18" charset="0"/>
              </a:rPr>
              <a:t>filter</a:t>
            </a:r>
            <a:r>
              <a:rPr lang="en-US" altLang="en-US" sz="2000" b="0" dirty="0">
                <a:solidFill>
                  <a:schemeClr val="tx2">
                    <a:lumMod val="75000"/>
                  </a:schemeClr>
                </a:solidFill>
                <a:latin typeface="Garamond" panose="02020404030301010803" pitchFamily="18" charset="0"/>
              </a:rPr>
              <a:t>.</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marL="0" indent="0">
              <a:buNone/>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i="1"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sp>
        <p:nvSpPr>
          <p:cNvPr id="2" name="Rectangle 1"/>
          <p:cNvSpPr/>
          <p:nvPr/>
        </p:nvSpPr>
        <p:spPr>
          <a:xfrm>
            <a:off x="2205380" y="1257552"/>
            <a:ext cx="6450940" cy="3534301"/>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dplyr</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Attaching package: '</a:t>
            </a:r>
            <a:r>
              <a:rPr lang="en-US" sz="1400" dirty="0" err="1">
                <a:latin typeface="Consolas" panose="020B0609020204030204" pitchFamily="49" charset="0"/>
                <a:ea typeface="Cambria" panose="02040503050406030204" pitchFamily="18" charset="0"/>
                <a:cs typeface="Times New Roman" panose="02020603050405020304" pitchFamily="18" charset="0"/>
              </a:rPr>
              <a:t>dplyr</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The following objects are masked from '</a:t>
            </a:r>
            <a:r>
              <a:rPr lang="en-US" sz="1400" dirty="0" err="1">
                <a:latin typeface="Consolas" panose="020B0609020204030204" pitchFamily="49" charset="0"/>
                <a:ea typeface="Cambria" panose="02040503050406030204" pitchFamily="18" charset="0"/>
                <a:cs typeface="Times New Roman" panose="02020603050405020304" pitchFamily="18" charset="0"/>
              </a:rPr>
              <a:t>package:stats</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filter, lag</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The following objects are masked from '</a:t>
            </a:r>
            <a:r>
              <a:rPr lang="en-US" sz="1400" dirty="0" err="1">
                <a:latin typeface="Consolas" panose="020B0609020204030204" pitchFamily="49" charset="0"/>
                <a:ea typeface="Cambria" panose="02040503050406030204" pitchFamily="18" charset="0"/>
                <a:cs typeface="Times New Roman" panose="02020603050405020304" pitchFamily="18" charset="0"/>
              </a:rPr>
              <a:t>package:base</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intersect, </a:t>
            </a:r>
            <a:r>
              <a:rPr lang="en-US" sz="1400" dirty="0" err="1">
                <a:latin typeface="Consolas" panose="020B0609020204030204" pitchFamily="49" charset="0"/>
                <a:ea typeface="Cambria" panose="02040503050406030204" pitchFamily="18" charset="0"/>
                <a:cs typeface="Times New Roman" panose="02020603050405020304" pitchFamily="18" charset="0"/>
              </a:rPr>
              <a:t>setdiff</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setequal</a:t>
            </a:r>
            <a:r>
              <a:rPr lang="en-US" sz="1400" dirty="0">
                <a:latin typeface="Consolas" panose="020B0609020204030204" pitchFamily="49" charset="0"/>
                <a:ea typeface="Cambria" panose="02040503050406030204" pitchFamily="18" charset="0"/>
                <a:cs typeface="Times New Roman" panose="02020603050405020304" pitchFamily="18" charset="0"/>
              </a:rPr>
              <a:t>, union</a:t>
            </a: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filter</a:t>
            </a:r>
            <a:r>
              <a:rPr lang="en-US" sz="1400" dirty="0">
                <a:latin typeface="Consolas" panose="020B0609020204030204" pitchFamily="49" charset="0"/>
                <a:ea typeface="Cambria" panose="02040503050406030204" pitchFamily="18" charset="0"/>
                <a:cs typeface="Times New Roman" panose="02020603050405020304" pitchFamily="18" charset="0"/>
              </a:rPr>
              <a:t>(cars, speed</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23</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&amp;</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dist</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100</a:t>
            </a:r>
            <a:r>
              <a:rPr lang="en-US" sz="1400" dirty="0">
                <a:latin typeface="Consolas" panose="020B0609020204030204" pitchFamily="49" charset="0"/>
                <a:ea typeface="Cambria" panose="02040503050406030204" pitchFamily="18" charset="0"/>
                <a:cs typeface="Times New Roman" panose="02020603050405020304" pitchFamily="18" charset="0"/>
              </a:rPr>
              <a:t>)       </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speed </a:t>
            </a:r>
            <a:r>
              <a:rPr lang="en-US" sz="1400" dirty="0" err="1">
                <a:latin typeface="Consolas" panose="020B0609020204030204" pitchFamily="49" charset="0"/>
                <a:ea typeface="Cambria" panose="02040503050406030204" pitchFamily="18" charset="0"/>
                <a:cs typeface="Times New Roman" panose="02020603050405020304" pitchFamily="18" charset="0"/>
              </a:rPr>
              <a:t>dist</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24   70</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    24   92</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3    24   93</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    25   85</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4_2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2738" y="4727575"/>
            <a:ext cx="487362" cy="487363"/>
          </a:xfrm>
          <a:prstGeom prst="rect">
            <a:avLst/>
          </a:prstGeom>
        </p:spPr>
      </p:pic>
    </p:spTree>
    <p:extLst>
      <p:ext uri="{BB962C8B-B14F-4D97-AF65-F5344CB8AC3E}">
        <p14:creationId xmlns:p14="http://schemas.microsoft.com/office/powerpoint/2010/main" val="34784508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41910"/>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Using ‘</a:t>
            </a:r>
            <a:r>
              <a:rPr lang="en-US" dirty="0" err="1">
                <a:solidFill>
                  <a:schemeClr val="tx2">
                    <a:lumMod val="75000"/>
                  </a:schemeClr>
                </a:solidFill>
                <a:latin typeface="Garamond" panose="02020404030301010803" pitchFamily="18" charset="0"/>
              </a:rPr>
              <a:t>dplyr</a:t>
            </a:r>
            <a:r>
              <a:rPr lang="en-US" dirty="0">
                <a:solidFill>
                  <a:schemeClr val="tx2">
                    <a:lumMod val="75000"/>
                  </a:schemeClr>
                </a:solidFill>
                <a:latin typeface="Garamond" panose="02020404030301010803" pitchFamily="18" charset="0"/>
              </a:rPr>
              <a:t>’</a:t>
            </a:r>
            <a:endParaRPr lang="en-US" dirty="0">
              <a:latin typeface="Garamond" panose="02020404030301010803" pitchFamily="18" charset="0"/>
            </a:endParaRPr>
          </a:p>
        </p:txBody>
      </p:sp>
      <p:sp>
        <p:nvSpPr>
          <p:cNvPr id="5" name="Content Placeholder 4"/>
          <p:cNvSpPr>
            <a:spLocks noGrp="1"/>
          </p:cNvSpPr>
          <p:nvPr>
            <p:ph sz="half" idx="1"/>
          </p:nvPr>
        </p:nvSpPr>
        <p:spPr>
          <a:xfrm>
            <a:off x="2149908" y="853692"/>
            <a:ext cx="6841535"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The </a:t>
            </a:r>
            <a:r>
              <a:rPr lang="en-US" altLang="en-US" sz="2000" dirty="0">
                <a:solidFill>
                  <a:schemeClr val="tx2">
                    <a:lumMod val="75000"/>
                  </a:schemeClr>
                </a:solidFill>
                <a:latin typeface="Garamond" panose="02020404030301010803" pitchFamily="18" charset="0"/>
              </a:rPr>
              <a:t>select</a:t>
            </a:r>
            <a:r>
              <a:rPr lang="en-US" altLang="en-US" sz="2000" b="0" dirty="0">
                <a:solidFill>
                  <a:schemeClr val="tx2">
                    <a:lumMod val="75000"/>
                  </a:schemeClr>
                </a:solidFill>
                <a:latin typeface="Garamond" panose="02020404030301010803" pitchFamily="18" charset="0"/>
              </a:rPr>
              <a:t> command from </a:t>
            </a:r>
            <a:r>
              <a:rPr lang="en-US" altLang="en-US" sz="2000" dirty="0" err="1">
                <a:solidFill>
                  <a:schemeClr val="tx2">
                    <a:lumMod val="75000"/>
                  </a:schemeClr>
                </a:solidFill>
                <a:latin typeface="Garamond" panose="02020404030301010803" pitchFamily="18" charset="0"/>
              </a:rPr>
              <a:t>dplyr</a:t>
            </a:r>
            <a:r>
              <a:rPr lang="en-US" altLang="en-US" sz="2000" b="0" dirty="0">
                <a:solidFill>
                  <a:schemeClr val="tx2">
                    <a:lumMod val="75000"/>
                  </a:schemeClr>
                </a:solidFill>
                <a:latin typeface="Garamond" panose="02020404030301010803" pitchFamily="18" charset="0"/>
              </a:rPr>
              <a:t> allows you to subset columns </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marL="0" indent="0">
              <a:buNone/>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i="1"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sp>
        <p:nvSpPr>
          <p:cNvPr id="3" name="Rectangle 2"/>
          <p:cNvSpPr/>
          <p:nvPr/>
        </p:nvSpPr>
        <p:spPr>
          <a:xfrm>
            <a:off x="2386128" y="1267650"/>
            <a:ext cx="4572000" cy="1513235"/>
          </a:xfrm>
          <a:prstGeom prst="rect">
            <a:avLst/>
          </a:prstGeom>
        </p:spPr>
        <p:txBody>
          <a:bodyPr>
            <a:spAutoFit/>
          </a:bodyPr>
          <a:lstStyle/>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df</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data.frame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y=</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select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df</a:t>
            </a:r>
            <a:r>
              <a:rPr lang="en-US" sz="1400" dirty="0">
                <a:latin typeface="Consolas" panose="020B0609020204030204" pitchFamily="49" charset="0"/>
                <a:ea typeface="Cambria" panose="02040503050406030204" pitchFamily="18" charset="0"/>
                <a:cs typeface="Times New Roman" panose="02020603050405020304" pitchFamily="18" charset="0"/>
              </a:rPr>
              <a:t>, x)       </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x</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1</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 2</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3 3</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6" name="Rectangle 5"/>
          <p:cNvSpPr/>
          <p:nvPr/>
        </p:nvSpPr>
        <p:spPr>
          <a:xfrm>
            <a:off x="2286000" y="3018051"/>
            <a:ext cx="5113020" cy="1513235"/>
          </a:xfrm>
          <a:prstGeom prst="rect">
            <a:avLst/>
          </a:prstGeom>
        </p:spPr>
        <p:txBody>
          <a:bodyPr wrap="square">
            <a:spAutoFit/>
          </a:bodyPr>
          <a:lstStyle/>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df</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data.frame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x2=</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y=</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select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df</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starts_with</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"x"</a:t>
            </a:r>
            <a:r>
              <a:rPr lang="en-US" sz="1400" dirty="0">
                <a:latin typeface="Consolas" panose="020B0609020204030204" pitchFamily="49" charset="0"/>
                <a:ea typeface="Cambria" panose="02040503050406030204" pitchFamily="18" charset="0"/>
                <a:cs typeface="Times New Roman" panose="02020603050405020304" pitchFamily="18" charset="0"/>
              </a:rPr>
              <a:t>))       </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x x2</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1  0</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 2  1</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3 3  5</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4_2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4475" y="4829175"/>
            <a:ext cx="487363" cy="487363"/>
          </a:xfrm>
          <a:prstGeom prst="rect">
            <a:avLst/>
          </a:prstGeom>
        </p:spPr>
      </p:pic>
    </p:spTree>
    <p:extLst>
      <p:ext uri="{BB962C8B-B14F-4D97-AF65-F5344CB8AC3E}">
        <p14:creationId xmlns:p14="http://schemas.microsoft.com/office/powerpoint/2010/main" val="4258389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3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709426" y="866107"/>
            <a:ext cx="7306237"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Pipes take the output from one function and feed it to the </a:t>
            </a:r>
            <a:r>
              <a:rPr lang="en-US" altLang="en-US" sz="2000" dirty="0">
                <a:solidFill>
                  <a:schemeClr val="tx2">
                    <a:lumMod val="75000"/>
                  </a:schemeClr>
                </a:solidFill>
                <a:latin typeface="Garamond" panose="02020404030301010803" pitchFamily="18" charset="0"/>
              </a:rPr>
              <a:t>first</a:t>
            </a:r>
            <a:r>
              <a:rPr lang="en-US" altLang="en-US" sz="2000" b="0" dirty="0">
                <a:solidFill>
                  <a:schemeClr val="tx2">
                    <a:lumMod val="75000"/>
                  </a:schemeClr>
                </a:solidFill>
                <a:latin typeface="Garamond" panose="02020404030301010803" pitchFamily="18" charset="0"/>
              </a:rPr>
              <a:t> argument of the next function. </a:t>
            </a:r>
            <a:br>
              <a:rPr lang="en-US" altLang="en-US" sz="2000" b="0" dirty="0">
                <a:solidFill>
                  <a:schemeClr val="tx2">
                    <a:lumMod val="75000"/>
                  </a:schemeClr>
                </a:solidFill>
                <a:latin typeface="Garamond" panose="02020404030301010803" pitchFamily="18" charset="0"/>
              </a:rPr>
            </a:b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You may have encountered the Unix pipe | before.</a:t>
            </a:r>
            <a:br>
              <a:rPr lang="en-US" altLang="en-US" sz="2000" b="0" dirty="0">
                <a:solidFill>
                  <a:schemeClr val="tx2">
                    <a:lumMod val="75000"/>
                  </a:schemeClr>
                </a:solidFill>
                <a:latin typeface="Garamond" panose="02020404030301010803" pitchFamily="18" charset="0"/>
              </a:rPr>
            </a:b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The ‘</a:t>
            </a:r>
            <a:r>
              <a:rPr lang="en-US" altLang="en-US" sz="2000" b="0" dirty="0" err="1">
                <a:solidFill>
                  <a:schemeClr val="tx2">
                    <a:lumMod val="75000"/>
                  </a:schemeClr>
                </a:solidFill>
                <a:latin typeface="Garamond" panose="02020404030301010803" pitchFamily="18" charset="0"/>
              </a:rPr>
              <a:t>magrittr</a:t>
            </a:r>
            <a:r>
              <a:rPr lang="en-US" altLang="en-US" sz="2000" b="0" dirty="0">
                <a:solidFill>
                  <a:schemeClr val="tx2">
                    <a:lumMod val="75000"/>
                  </a:schemeClr>
                </a:solidFill>
                <a:latin typeface="Garamond" panose="02020404030301010803" pitchFamily="18" charset="0"/>
              </a:rPr>
              <a:t>’ R package contains the pipe function %&gt;%. The function is now also part of the ‘</a:t>
            </a:r>
            <a:r>
              <a:rPr lang="en-US" altLang="en-US" sz="2000" b="0" dirty="0" err="1">
                <a:solidFill>
                  <a:schemeClr val="tx2">
                    <a:lumMod val="75000"/>
                  </a:schemeClr>
                </a:solidFill>
                <a:latin typeface="Garamond" panose="02020404030301010803" pitchFamily="18" charset="0"/>
              </a:rPr>
              <a:t>dplyr</a:t>
            </a:r>
            <a:r>
              <a:rPr lang="en-US" altLang="en-US" sz="2000" b="0" dirty="0">
                <a:solidFill>
                  <a:schemeClr val="tx2">
                    <a:lumMod val="75000"/>
                  </a:schemeClr>
                </a:solidFill>
                <a:latin typeface="Garamond" panose="02020404030301010803" pitchFamily="18" charset="0"/>
              </a:rPr>
              <a:t>’ package</a:t>
            </a:r>
            <a:br>
              <a:rPr lang="en-US" altLang="en-US" sz="2000" b="0" dirty="0">
                <a:solidFill>
                  <a:schemeClr val="tx2">
                    <a:lumMod val="75000"/>
                  </a:schemeClr>
                </a:solidFill>
                <a:latin typeface="Garamond" panose="02020404030301010803" pitchFamily="18" charset="0"/>
              </a:rPr>
            </a:b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Using pipes can remove the need to store temporary variables and enhances the readability of the code.</a:t>
            </a:r>
            <a:br>
              <a:rPr lang="en-US" altLang="en-US" sz="2000" b="0" dirty="0">
                <a:solidFill>
                  <a:schemeClr val="tx2">
                    <a:lumMod val="75000"/>
                  </a:schemeClr>
                </a:solidFill>
                <a:latin typeface="Garamond" panose="02020404030301010803" pitchFamily="18" charset="0"/>
              </a:rPr>
            </a:b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Try pronouncing %&gt;% “then” whenever you see it.</a:t>
            </a:r>
          </a:p>
        </p:txBody>
      </p:sp>
      <p:sp>
        <p:nvSpPr>
          <p:cNvPr id="3" name="Title 2"/>
          <p:cNvSpPr>
            <a:spLocks noGrp="1"/>
          </p:cNvSpPr>
          <p:nvPr>
            <p:ph type="title"/>
          </p:nvPr>
        </p:nvSpPr>
        <p:spPr>
          <a:xfrm>
            <a:off x="2246994" y="165242"/>
            <a:ext cx="6897006" cy="596591"/>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Piping data</a:t>
            </a:r>
            <a:endParaRPr lang="en-US" dirty="0"/>
          </a:p>
        </p:txBody>
      </p:sp>
      <p:sp>
        <p:nvSpPr>
          <p:cNvPr id="7" name="Title 3"/>
          <p:cNvSpPr txBox="1">
            <a:spLocks/>
          </p:cNvSpPr>
          <p:nvPr/>
        </p:nvSpPr>
        <p:spPr>
          <a:xfrm>
            <a:off x="4861700" y="1613852"/>
            <a:ext cx="2419095" cy="217410"/>
          </a:xfrm>
          <a:prstGeom prst="rect">
            <a:avLst/>
          </a:prstGeom>
        </p:spPr>
        <p:txBody>
          <a:bodyPr vert="horz" lIns="91440" tIns="45720" rIns="91440" bIns="45720" rtlCol="0" anchor="ctr">
            <a:normAutofit fontScale="45000" lnSpcReduction="20000"/>
          </a:bodyPr>
          <a:lst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a:lstStyle>
          <a:p>
            <a:endParaRPr lang="en-US" dirty="0">
              <a:latin typeface="Garamond" panose="02020404030301010803" pitchFamily="18" charset="0"/>
            </a:endParaRPr>
          </a:p>
        </p:txBody>
      </p:sp>
      <p:pic>
        <p:nvPicPr>
          <p:cNvPr id="10" name="4_2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7675" y="4840288"/>
            <a:ext cx="487363" cy="487362"/>
          </a:xfrm>
          <a:prstGeom prst="rect">
            <a:avLst/>
          </a:prstGeom>
        </p:spPr>
      </p:pic>
    </p:spTree>
    <p:extLst>
      <p:ext uri="{BB962C8B-B14F-4D97-AF65-F5344CB8AC3E}">
        <p14:creationId xmlns:p14="http://schemas.microsoft.com/office/powerpoint/2010/main" val="2458839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51"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46994" y="165242"/>
            <a:ext cx="6897006" cy="596591"/>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Piping data</a:t>
            </a:r>
            <a:endParaRPr lang="en-US" dirty="0"/>
          </a:p>
        </p:txBody>
      </p:sp>
      <p:sp>
        <p:nvSpPr>
          <p:cNvPr id="7" name="Title 3"/>
          <p:cNvSpPr txBox="1">
            <a:spLocks/>
          </p:cNvSpPr>
          <p:nvPr/>
        </p:nvSpPr>
        <p:spPr>
          <a:xfrm>
            <a:off x="4861700" y="1613852"/>
            <a:ext cx="2419095" cy="217410"/>
          </a:xfrm>
          <a:prstGeom prst="rect">
            <a:avLst/>
          </a:prstGeom>
        </p:spPr>
        <p:txBody>
          <a:bodyPr vert="horz" lIns="91440" tIns="45720" rIns="91440" bIns="45720" rtlCol="0" anchor="ctr">
            <a:normAutofit fontScale="45000" lnSpcReduction="20000"/>
          </a:bodyPr>
          <a:lst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a:lstStyle>
          <a:p>
            <a:endParaRPr lang="en-US" dirty="0">
              <a:latin typeface="Garamond" panose="02020404030301010803" pitchFamily="18" charset="0"/>
            </a:endParaRPr>
          </a:p>
        </p:txBody>
      </p:sp>
      <p:sp>
        <p:nvSpPr>
          <p:cNvPr id="4" name="Rectangle 3"/>
          <p:cNvSpPr/>
          <p:nvPr/>
        </p:nvSpPr>
        <p:spPr>
          <a:xfrm>
            <a:off x="2246994" y="1093623"/>
            <a:ext cx="5735053" cy="3077766"/>
          </a:xfrm>
          <a:prstGeom prst="rect">
            <a:avLst/>
          </a:prstGeom>
        </p:spPr>
        <p:txBody>
          <a:bodyPr wrap="square">
            <a:spAutoFit/>
          </a:bodyPr>
          <a:lstStyle/>
          <a:p>
            <a:pPr latinLnBrk="1">
              <a:spcAft>
                <a:spcPts val="1000"/>
              </a:spcAft>
            </a:pPr>
            <a:r>
              <a:rPr lang="en-US" sz="18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800" dirty="0">
                <a:latin typeface="Consolas" panose="020B0609020204030204" pitchFamily="49" charset="0"/>
                <a:ea typeface="Cambria" panose="02040503050406030204" pitchFamily="18" charset="0"/>
                <a:cs typeface="Times New Roman" panose="02020603050405020304" pitchFamily="18" charset="0"/>
              </a:rPr>
              <a:t>(</a:t>
            </a:r>
            <a:r>
              <a:rPr lang="en-US" sz="1800" dirty="0" err="1">
                <a:latin typeface="Consolas" panose="020B0609020204030204" pitchFamily="49" charset="0"/>
                <a:ea typeface="Cambria" panose="02040503050406030204" pitchFamily="18" charset="0"/>
                <a:cs typeface="Times New Roman" panose="02020603050405020304" pitchFamily="18" charset="0"/>
              </a:rPr>
              <a:t>dplyr</a:t>
            </a:r>
            <a:r>
              <a:rPr lang="en-US" sz="18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800" dirty="0">
                <a:latin typeface="Consolas" panose="020B0609020204030204" pitchFamily="49" charset="0"/>
                <a:ea typeface="Cambria" panose="02040503050406030204" pitchFamily="18" charset="0"/>
                <a:cs typeface="Times New Roman" panose="02020603050405020304" pitchFamily="18" charset="0"/>
              </a:rPr>
              <a:t>x </a:t>
            </a:r>
            <a:r>
              <a:rPr lang="en-US" sz="18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8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8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800" dirty="0">
                <a:latin typeface="Consolas" panose="020B0609020204030204" pitchFamily="49" charset="0"/>
                <a:ea typeface="Cambria" panose="02040503050406030204" pitchFamily="18" charset="0"/>
                <a:cs typeface="Times New Roman" panose="02020603050405020304" pitchFamily="18" charset="0"/>
              </a:rPr>
              <a:t>## [1] 25</a:t>
            </a:r>
          </a:p>
          <a:p>
            <a:pPr latinLnBrk="1">
              <a:spcAft>
                <a:spcPts val="1000"/>
              </a:spcAft>
            </a:pPr>
            <a:r>
              <a:rPr lang="en-US" sz="1800" dirty="0">
                <a:latin typeface="Consolas" panose="020B0609020204030204" pitchFamily="49" charset="0"/>
                <a:ea typeface="Cambria" panose="02040503050406030204" pitchFamily="18" charset="0"/>
                <a:cs typeface="Times New Roman" panose="02020603050405020304" pitchFamily="18" charset="0"/>
              </a:rPr>
              <a:t>x </a:t>
            </a:r>
            <a:r>
              <a:rPr lang="en-US" sz="18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8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800" dirty="0">
                <a:latin typeface="Consolas" panose="020B0609020204030204" pitchFamily="49" charset="0"/>
                <a:ea typeface="Cambria" panose="02040503050406030204" pitchFamily="18" charset="0"/>
                <a:cs typeface="Times New Roman" panose="02020603050405020304" pitchFamily="18" charset="0"/>
              </a:rPr>
              <a:t> () </a:t>
            </a:r>
            <a:r>
              <a:rPr lang="en-US" sz="18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8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sqrt</a:t>
            </a:r>
            <a:r>
              <a:rPr lang="en-US" sz="18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800" dirty="0">
                <a:latin typeface="Consolas" panose="020B0609020204030204" pitchFamily="49" charset="0"/>
                <a:ea typeface="Cambria" panose="02040503050406030204" pitchFamily="18" charset="0"/>
                <a:cs typeface="Times New Roman" panose="02020603050405020304" pitchFamily="18" charset="0"/>
              </a:rPr>
              <a:t>## [1] 5</a:t>
            </a:r>
          </a:p>
          <a:p>
            <a:pPr latinLnBrk="1">
              <a:spcAft>
                <a:spcPts val="1000"/>
              </a:spcAft>
            </a:pPr>
            <a:r>
              <a:rPr lang="en-US" sz="1800" dirty="0" err="1">
                <a:latin typeface="Consolas" panose="020B0609020204030204" pitchFamily="49" charset="0"/>
                <a:ea typeface="Cambria" panose="02040503050406030204" pitchFamily="18" charset="0"/>
                <a:cs typeface="Times New Roman" panose="02020603050405020304" pitchFamily="18" charset="0"/>
              </a:rPr>
              <a:t>My_results</a:t>
            </a:r>
            <a:r>
              <a:rPr lang="en-US" sz="1800" dirty="0">
                <a:latin typeface="Consolas" panose="020B0609020204030204" pitchFamily="49" charset="0"/>
                <a:ea typeface="Cambria" panose="02040503050406030204" pitchFamily="18" charset="0"/>
                <a:cs typeface="Times New Roman" panose="02020603050405020304" pitchFamily="18" charset="0"/>
              </a:rPr>
              <a:t> &lt;-</a:t>
            </a:r>
            <a:r>
              <a:rPr lang="en-US" sz="18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800" dirty="0">
                <a:latin typeface="Consolas" panose="020B0609020204030204" pitchFamily="49" charset="0"/>
                <a:ea typeface="Cambria" panose="02040503050406030204" pitchFamily="18" charset="0"/>
                <a:cs typeface="Times New Roman" panose="02020603050405020304" pitchFamily="18" charset="0"/>
              </a:rPr>
              <a:t>x </a:t>
            </a:r>
            <a:r>
              <a:rPr lang="en-US" sz="18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8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800" dirty="0">
                <a:latin typeface="Consolas" panose="020B0609020204030204" pitchFamily="49" charset="0"/>
                <a:ea typeface="Cambria" panose="02040503050406030204" pitchFamily="18" charset="0"/>
                <a:cs typeface="Times New Roman" panose="02020603050405020304" pitchFamily="18" charset="0"/>
              </a:rPr>
              <a:t> () </a:t>
            </a:r>
            <a:r>
              <a:rPr lang="en-US" sz="18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8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sqrt</a:t>
            </a:r>
            <a:r>
              <a:rPr lang="en-US" sz="1800" dirty="0">
                <a:latin typeface="Consolas" panose="020B0609020204030204" pitchFamily="49" charset="0"/>
                <a:ea typeface="Cambria" panose="02040503050406030204" pitchFamily="18" charset="0"/>
                <a:cs typeface="Times New Roman" panose="02020603050405020304" pitchFamily="18" charset="0"/>
              </a:rPr>
              <a:t>()</a:t>
            </a:r>
            <a:br>
              <a:rPr lang="en-US" sz="1800" dirty="0">
                <a:latin typeface="Consolas" panose="020B0609020204030204" pitchFamily="49" charset="0"/>
                <a:ea typeface="Cambria" panose="02040503050406030204" pitchFamily="18" charset="0"/>
                <a:cs typeface="Times New Roman" panose="02020603050405020304" pitchFamily="18" charset="0"/>
              </a:rPr>
            </a:br>
            <a:r>
              <a:rPr lang="en-US" sz="1800" dirty="0" err="1">
                <a:latin typeface="Consolas" panose="020B0609020204030204" pitchFamily="49" charset="0"/>
                <a:ea typeface="Cambria" panose="02040503050406030204" pitchFamily="18" charset="0"/>
                <a:cs typeface="Times New Roman" panose="02020603050405020304" pitchFamily="18" charset="0"/>
              </a:rPr>
              <a:t>My_results</a:t>
            </a:r>
            <a:endParaRPr lang="en-US" sz="18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latin typeface="Consolas" panose="020B0609020204030204" pitchFamily="49" charset="0"/>
                <a:ea typeface="Cambria" panose="02040503050406030204" pitchFamily="18" charset="0"/>
                <a:cs typeface="Times New Roman" panose="02020603050405020304" pitchFamily="18" charset="0"/>
              </a:rPr>
              <a:t>## [1] 5</a:t>
            </a:r>
          </a:p>
        </p:txBody>
      </p:sp>
      <p:pic>
        <p:nvPicPr>
          <p:cNvPr id="6" name="4_2_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0375" y="4805363"/>
            <a:ext cx="487363" cy="487362"/>
          </a:xfrm>
          <a:prstGeom prst="rect">
            <a:avLst/>
          </a:prstGeom>
        </p:spPr>
      </p:pic>
    </p:spTree>
    <p:extLst>
      <p:ext uri="{BB962C8B-B14F-4D97-AF65-F5344CB8AC3E}">
        <p14:creationId xmlns:p14="http://schemas.microsoft.com/office/powerpoint/2010/main" val="26629073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24"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41910"/>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Using ‘</a:t>
            </a:r>
            <a:r>
              <a:rPr lang="en-US" dirty="0" err="1">
                <a:solidFill>
                  <a:schemeClr val="tx2">
                    <a:lumMod val="75000"/>
                  </a:schemeClr>
                </a:solidFill>
                <a:latin typeface="Garamond" panose="02020404030301010803" pitchFamily="18" charset="0"/>
              </a:rPr>
              <a:t>dplyr</a:t>
            </a:r>
            <a:r>
              <a:rPr lang="en-US" dirty="0">
                <a:solidFill>
                  <a:schemeClr val="tx2">
                    <a:lumMod val="75000"/>
                  </a:schemeClr>
                </a:solidFill>
                <a:latin typeface="Garamond" panose="02020404030301010803" pitchFamily="18" charset="0"/>
              </a:rPr>
              <a:t>’</a:t>
            </a:r>
            <a:endParaRPr lang="en-US" dirty="0">
              <a:latin typeface="Garamond" panose="02020404030301010803" pitchFamily="18" charset="0"/>
            </a:endParaRPr>
          </a:p>
        </p:txBody>
      </p:sp>
      <p:sp>
        <p:nvSpPr>
          <p:cNvPr id="5" name="Content Placeholder 4"/>
          <p:cNvSpPr>
            <a:spLocks noGrp="1"/>
          </p:cNvSpPr>
          <p:nvPr>
            <p:ph sz="half" idx="1"/>
          </p:nvPr>
        </p:nvSpPr>
        <p:spPr>
          <a:xfrm>
            <a:off x="1875588" y="926082"/>
            <a:ext cx="6841535"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You can combine filter and select to subset the rows and columns, respectively, of a </a:t>
            </a:r>
            <a:r>
              <a:rPr lang="en-US" altLang="en-US" sz="2000" b="0" dirty="0" err="1">
                <a:solidFill>
                  <a:schemeClr val="tx2">
                    <a:lumMod val="75000"/>
                  </a:schemeClr>
                </a:solidFill>
                <a:latin typeface="Garamond" panose="02020404030301010803" pitchFamily="18" charset="0"/>
              </a:rPr>
              <a:t>dataframe</a:t>
            </a:r>
            <a:r>
              <a:rPr lang="en-US" altLang="en-US" sz="2000" b="0" dirty="0">
                <a:solidFill>
                  <a:schemeClr val="tx2">
                    <a:lumMod val="75000"/>
                  </a:schemeClr>
                </a:solidFill>
                <a:latin typeface="Garamond" panose="02020404030301010803" pitchFamily="18" charset="0"/>
              </a:rPr>
              <a:t>:</a:t>
            </a:r>
          </a:p>
          <a:p>
            <a:pPr>
              <a:buFont typeface="Wingdings" panose="05000000000000000000" pitchFamily="2" charset="2"/>
              <a:buChar char="§"/>
            </a:pPr>
            <a:endParaRPr lang="en-US" altLang="en-US" sz="200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It is read: “take </a:t>
            </a:r>
            <a:r>
              <a:rPr lang="en-US" altLang="en-US" sz="2000" b="0" dirty="0" err="1">
                <a:solidFill>
                  <a:schemeClr val="tx2">
                    <a:lumMod val="75000"/>
                  </a:schemeClr>
                </a:solidFill>
                <a:latin typeface="Garamond" panose="02020404030301010803" pitchFamily="18" charset="0"/>
              </a:rPr>
              <a:t>df</a:t>
            </a:r>
            <a:r>
              <a:rPr lang="en-US" altLang="en-US" sz="2000" b="0" dirty="0">
                <a:solidFill>
                  <a:schemeClr val="tx2">
                    <a:lumMod val="75000"/>
                  </a:schemeClr>
                </a:solidFill>
                <a:latin typeface="Garamond" panose="02020404030301010803" pitchFamily="18" charset="0"/>
              </a:rPr>
              <a:t>, then filter the rows and then select x2 and y”.</a:t>
            </a:r>
          </a:p>
          <a:p>
            <a:pPr marL="0" indent="0">
              <a:buNone/>
            </a:pPr>
            <a:r>
              <a:rPr lang="en-US" altLang="en-US" sz="2000" b="0" dirty="0">
                <a:solidFill>
                  <a:schemeClr val="tx2">
                    <a:lumMod val="75000"/>
                  </a:schemeClr>
                </a:solidFill>
                <a:latin typeface="Garamond" panose="02020404030301010803" pitchFamily="18" charset="0"/>
              </a:rPr>
              <a:t> </a:t>
            </a:r>
          </a:p>
          <a:p>
            <a:pPr marL="0" indent="0">
              <a:buNone/>
            </a:pPr>
            <a:endParaRPr lang="en-US" altLang="en-US" sz="2000" b="0" dirty="0">
              <a:solidFill>
                <a:schemeClr val="tx2">
                  <a:lumMod val="75000"/>
                </a:schemeClr>
              </a:solidFill>
              <a:latin typeface="Garamond" panose="02020404030301010803" pitchFamily="18" charset="0"/>
            </a:endParaRPr>
          </a:p>
          <a:p>
            <a:pPr marL="0" indent="0">
              <a:buNone/>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i="1"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sp>
        <p:nvSpPr>
          <p:cNvPr id="7" name="Rectangle 6"/>
          <p:cNvSpPr/>
          <p:nvPr/>
        </p:nvSpPr>
        <p:spPr>
          <a:xfrm>
            <a:off x="2362200" y="3337812"/>
            <a:ext cx="6781800" cy="307777"/>
          </a:xfrm>
          <a:prstGeom prst="rect">
            <a:avLst/>
          </a:prstGeom>
        </p:spPr>
        <p:txBody>
          <a:bodyPr wrap="square">
            <a:spAutoFit/>
          </a:bodyPr>
          <a:lstStyle/>
          <a:p>
            <a:pPr latinLnBrk="1">
              <a:spcAft>
                <a:spcPts val="1000"/>
              </a:spcAft>
            </a:pP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8" name="Rectangle 7"/>
          <p:cNvSpPr/>
          <p:nvPr/>
        </p:nvSpPr>
        <p:spPr>
          <a:xfrm>
            <a:off x="2362200" y="1810254"/>
            <a:ext cx="5334000" cy="1426031"/>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dplyr</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df</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data.frame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x2=</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y=</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df</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filter</a:t>
            </a:r>
            <a:r>
              <a:rPr lang="en-US" sz="1400" dirty="0">
                <a:latin typeface="Consolas" panose="020B0609020204030204" pitchFamily="49" charset="0"/>
                <a:ea typeface="Cambria" panose="02040503050406030204" pitchFamily="18" charset="0"/>
                <a:cs typeface="Times New Roman" panose="02020603050405020304" pitchFamily="18" charset="0"/>
              </a:rPr>
              <a:t>(x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&amp;</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y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select</a:t>
            </a:r>
            <a:r>
              <a:rPr lang="en-US" sz="1400" dirty="0">
                <a:latin typeface="Consolas" panose="020B0609020204030204" pitchFamily="49" charset="0"/>
                <a:ea typeface="Cambria" panose="02040503050406030204" pitchFamily="18" charset="0"/>
                <a:cs typeface="Times New Roman" panose="02020603050405020304" pitchFamily="18" charset="0"/>
              </a:rPr>
              <a:t>(x2,y)</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x2 y</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1 6</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4_2_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9888" y="4816475"/>
            <a:ext cx="487362" cy="487363"/>
          </a:xfrm>
          <a:prstGeom prst="rect">
            <a:avLst/>
          </a:prstGeom>
        </p:spPr>
      </p:pic>
    </p:spTree>
    <p:extLst>
      <p:ext uri="{BB962C8B-B14F-4D97-AF65-F5344CB8AC3E}">
        <p14:creationId xmlns:p14="http://schemas.microsoft.com/office/powerpoint/2010/main" val="589600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1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Scope</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217071"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In many applications, you would need to work with a subset of data rather than the whole data</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Data </a:t>
            </a:r>
            <a:r>
              <a:rPr lang="en-US" altLang="en-US" sz="2000" b="0" dirty="0" err="1">
                <a:solidFill>
                  <a:schemeClr val="tx2">
                    <a:lumMod val="75000"/>
                  </a:schemeClr>
                </a:solidFill>
                <a:latin typeface="Garamond" panose="02020404030301010803" pitchFamily="18" charset="0"/>
              </a:rPr>
              <a:t>Subsetting</a:t>
            </a:r>
            <a:r>
              <a:rPr lang="en-US" altLang="en-US" sz="2000" b="0" dirty="0">
                <a:solidFill>
                  <a:schemeClr val="tx2">
                    <a:lumMod val="75000"/>
                  </a:schemeClr>
                </a:solidFill>
                <a:latin typeface="Garamond" panose="02020404030301010803" pitchFamily="18" charset="0"/>
              </a:rPr>
              <a:t> and filtering is used  both at the data exploration and data preparation phases</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Filtering can be applied both to the records (i.e. rows) and variables</a:t>
            </a:r>
          </a:p>
        </p:txBody>
      </p:sp>
      <p:pic>
        <p:nvPicPr>
          <p:cNvPr id="2" name="4_2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6075" y="4524375"/>
            <a:ext cx="487363" cy="487363"/>
          </a:xfrm>
          <a:prstGeom prst="rect">
            <a:avLst/>
          </a:prstGeom>
        </p:spPr>
      </p:pic>
    </p:spTree>
    <p:extLst>
      <p:ext uri="{BB962C8B-B14F-4D97-AF65-F5344CB8AC3E}">
        <p14:creationId xmlns:p14="http://schemas.microsoft.com/office/powerpoint/2010/main" val="659000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6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Examples</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217071" cy="3756408"/>
          </a:xfrm>
        </p:spPr>
        <p:txBody>
          <a:bodyPr>
            <a:noAutofit/>
          </a:bodyPr>
          <a:lstStyle/>
          <a:p>
            <a:pPr marL="0" indent="0">
              <a:buNone/>
            </a:pPr>
            <a:r>
              <a:rPr lang="en-US" altLang="en-US" sz="2000" b="0" dirty="0">
                <a:solidFill>
                  <a:schemeClr val="tx2">
                    <a:lumMod val="75000"/>
                  </a:schemeClr>
                </a:solidFill>
                <a:latin typeface="Garamond" panose="02020404030301010803" pitchFamily="18" charset="0"/>
              </a:rPr>
              <a:t>Consider a dataset that contains the sales records of a company. The followings are examples of applications of data </a:t>
            </a:r>
            <a:r>
              <a:rPr lang="en-US" altLang="en-US" sz="2000" b="0" dirty="0" err="1">
                <a:solidFill>
                  <a:schemeClr val="tx2">
                    <a:lumMod val="75000"/>
                  </a:schemeClr>
                </a:solidFill>
                <a:latin typeface="Garamond" panose="02020404030301010803" pitchFamily="18" charset="0"/>
              </a:rPr>
              <a:t>Subsetting</a:t>
            </a:r>
            <a:r>
              <a:rPr lang="en-US" altLang="en-US" sz="2000" b="0" dirty="0">
                <a:solidFill>
                  <a:schemeClr val="tx2">
                    <a:lumMod val="75000"/>
                  </a:schemeClr>
                </a:solidFill>
                <a:latin typeface="Garamond" panose="02020404030301010803" pitchFamily="18" charset="0"/>
              </a:rPr>
              <a:t> and filtering:</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Retrieving sales transactions during a specific time-window</a:t>
            </a: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Retrieving sales records from a given customer</a:t>
            </a: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Retrieving sales transactions that exceeds a certain value </a:t>
            </a: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Retrieving sales transactions from a particular region in a given time-interval which also exceeds a certain amount.</a:t>
            </a:r>
          </a:p>
        </p:txBody>
      </p:sp>
      <p:pic>
        <p:nvPicPr>
          <p:cNvPr id="2" name="4_2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563" y="4478338"/>
            <a:ext cx="487362" cy="487362"/>
          </a:xfrm>
          <a:prstGeom prst="rect">
            <a:avLst/>
          </a:prstGeom>
        </p:spPr>
      </p:pic>
    </p:spTree>
    <p:extLst>
      <p:ext uri="{BB962C8B-B14F-4D97-AF65-F5344CB8AC3E}">
        <p14:creationId xmlns:p14="http://schemas.microsoft.com/office/powerpoint/2010/main" val="4774816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8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Implementation</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217071"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If working with relational databases, Structured Query Language (SQL) is a standard language that provides a rich set of tools for data management.</a:t>
            </a: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The select( ) statement in SQL can be used to define criteria to select the data </a:t>
            </a: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SQL, however, is mostly used when retrieving the data from the database. You would still need to further filter the data after the data is imported to your analytics environment (i.e. analytics sandbox)</a:t>
            </a: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We will discuss the implementation of data filtering in R using the R base as well as the ‘</a:t>
            </a:r>
            <a:r>
              <a:rPr lang="en-US" altLang="en-US" sz="2000" b="0" dirty="0" err="1">
                <a:solidFill>
                  <a:schemeClr val="tx2">
                    <a:lumMod val="75000"/>
                  </a:schemeClr>
                </a:solidFill>
                <a:latin typeface="Garamond" panose="02020404030301010803" pitchFamily="18" charset="0"/>
              </a:rPr>
              <a:t>dyplr</a:t>
            </a:r>
            <a:r>
              <a:rPr lang="en-US" altLang="en-US" sz="2000" b="0" dirty="0">
                <a:solidFill>
                  <a:schemeClr val="tx2">
                    <a:lumMod val="75000"/>
                  </a:schemeClr>
                </a:solidFill>
                <a:latin typeface="Garamond" panose="02020404030301010803" pitchFamily="18" charset="0"/>
              </a:rPr>
              <a:t>’ package </a:t>
            </a:r>
          </a:p>
        </p:txBody>
      </p:sp>
      <p:pic>
        <p:nvPicPr>
          <p:cNvPr id="2" name="4_2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0513" y="4524375"/>
            <a:ext cx="487362" cy="487363"/>
          </a:xfrm>
          <a:prstGeom prst="rect">
            <a:avLst/>
          </a:prstGeom>
        </p:spPr>
      </p:pic>
    </p:spTree>
    <p:extLst>
      <p:ext uri="{BB962C8B-B14F-4D97-AF65-F5344CB8AC3E}">
        <p14:creationId xmlns:p14="http://schemas.microsoft.com/office/powerpoint/2010/main" val="30392970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1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R Base</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217071"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As a review, elements of an R object are selected using the</a:t>
            </a:r>
          </a:p>
          <a:p>
            <a:pPr marL="0" indent="0">
              <a:buNone/>
            </a:pPr>
            <a:r>
              <a:rPr lang="en-US" altLang="en-US" sz="2000" b="0" dirty="0">
                <a:solidFill>
                  <a:schemeClr val="tx2">
                    <a:lumMod val="75000"/>
                  </a:schemeClr>
                </a:solidFill>
                <a:latin typeface="Garamond" panose="02020404030301010803" pitchFamily="18" charset="0"/>
              </a:rPr>
              <a:t>brackets ([ and ]).</a:t>
            </a:r>
            <a:br>
              <a:rPr lang="en-US" altLang="en-US" sz="2000" b="0" dirty="0">
                <a:solidFill>
                  <a:schemeClr val="tx2">
                    <a:lumMod val="75000"/>
                  </a:schemeClr>
                </a:solidFill>
                <a:latin typeface="Garamond" panose="02020404030301010803" pitchFamily="18" charset="0"/>
              </a:rPr>
            </a:b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For example, x is a vector of numbers and we can select the third element of x using the brackets and an index (3):</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sp>
        <p:nvSpPr>
          <p:cNvPr id="2" name="Rectangle 1"/>
          <p:cNvSpPr/>
          <p:nvPr/>
        </p:nvSpPr>
        <p:spPr>
          <a:xfrm>
            <a:off x="2286000" y="2762376"/>
            <a:ext cx="4572000" cy="866904"/>
          </a:xfrm>
          <a:prstGeom prst="rect">
            <a:avLst/>
          </a:prstGeom>
        </p:spPr>
        <p:txBody>
          <a:bodyPr>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11</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4_2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3" y="4422775"/>
            <a:ext cx="487362" cy="487363"/>
          </a:xfrm>
          <a:prstGeom prst="rect">
            <a:avLst/>
          </a:prstGeom>
        </p:spPr>
      </p:pic>
    </p:spTree>
    <p:extLst>
      <p:ext uri="{BB962C8B-B14F-4D97-AF65-F5344CB8AC3E}">
        <p14:creationId xmlns:p14="http://schemas.microsoft.com/office/powerpoint/2010/main" val="1872971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1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R Base</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561883"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We can select the second AND fifth elements below:</a:t>
            </a:r>
            <a:br>
              <a:rPr lang="en-US" altLang="en-US" sz="2000" b="0" dirty="0">
                <a:solidFill>
                  <a:schemeClr val="tx2">
                    <a:lumMod val="75000"/>
                  </a:schemeClr>
                </a:solidFill>
                <a:latin typeface="Garamond" panose="02020404030301010803" pitchFamily="18" charset="0"/>
              </a:rPr>
            </a:b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We can put a minus (-) before integers inside brackets to remove these indices from the data.</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i="1"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sp>
        <p:nvSpPr>
          <p:cNvPr id="3" name="Rectangle 2"/>
          <p:cNvSpPr/>
          <p:nvPr/>
        </p:nvSpPr>
        <p:spPr>
          <a:xfrm>
            <a:off x="2362200" y="1317624"/>
            <a:ext cx="4572000" cy="866904"/>
          </a:xfrm>
          <a:prstGeom prst="rect">
            <a:avLst/>
          </a:prstGeom>
        </p:spPr>
        <p:txBody>
          <a:bodyPr>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6 0</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6" name="Rectangle 5"/>
          <p:cNvSpPr/>
          <p:nvPr/>
        </p:nvSpPr>
        <p:spPr>
          <a:xfrm>
            <a:off x="2293542" y="3068700"/>
            <a:ext cx="4572000" cy="866904"/>
          </a:xfrm>
          <a:prstGeom prst="rect">
            <a:avLst/>
          </a:prstGeom>
        </p:spPr>
        <p:txBody>
          <a:bodyPr>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#all but the second element</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4 11  4  0</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4_2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6075" y="4591050"/>
            <a:ext cx="487363" cy="487363"/>
          </a:xfrm>
          <a:prstGeom prst="rect">
            <a:avLst/>
          </a:prstGeom>
        </p:spPr>
      </p:pic>
    </p:spTree>
    <p:extLst>
      <p:ext uri="{BB962C8B-B14F-4D97-AF65-F5344CB8AC3E}">
        <p14:creationId xmlns:p14="http://schemas.microsoft.com/office/powerpoint/2010/main" val="16891880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4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R Base</a:t>
            </a:r>
            <a:endParaRPr lang="en-US" dirty="0">
              <a:latin typeface="Garamond" panose="02020404030301010803" pitchFamily="18" charset="0"/>
            </a:endParaRPr>
          </a:p>
        </p:txBody>
      </p:sp>
      <p:sp>
        <p:nvSpPr>
          <p:cNvPr id="5" name="Content Placeholder 4"/>
          <p:cNvSpPr>
            <a:spLocks noGrp="1"/>
          </p:cNvSpPr>
          <p:nvPr>
            <p:ph sz="half" idx="1"/>
          </p:nvPr>
        </p:nvSpPr>
        <p:spPr>
          <a:xfrm>
            <a:off x="1888697" y="892044"/>
            <a:ext cx="6790483"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What about selecting elements based on their? We use logical statements. Here we select only elements of x greater than 5:</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marL="0" indent="0">
              <a:buNone/>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i="1"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sp>
        <p:nvSpPr>
          <p:cNvPr id="2" name="Rectangle 1"/>
          <p:cNvSpPr/>
          <p:nvPr/>
        </p:nvSpPr>
        <p:spPr>
          <a:xfrm>
            <a:off x="2278380" y="2046578"/>
            <a:ext cx="4572000" cy="1554272"/>
          </a:xfrm>
          <a:prstGeom prst="rect">
            <a:avLst/>
          </a:prstGeom>
        </p:spPr>
        <p:txBody>
          <a:bodyPr>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FALSE  TRUE  </a:t>
            </a:r>
            <a:r>
              <a:rPr lang="en-US" sz="1400" dirty="0" err="1">
                <a:latin typeface="Consolas" panose="020B0609020204030204" pitchFamily="49" charset="0"/>
                <a:ea typeface="Cambria" panose="02040503050406030204" pitchFamily="18" charset="0"/>
                <a:cs typeface="Times New Roman" panose="02020603050405020304" pitchFamily="18" charset="0"/>
              </a:rPr>
              <a:t>TRUE</a:t>
            </a:r>
            <a:r>
              <a:rPr lang="en-US" sz="1400" dirty="0">
                <a:latin typeface="Consolas" panose="020B0609020204030204" pitchFamily="49" charset="0"/>
                <a:ea typeface="Cambria" panose="02040503050406030204" pitchFamily="18" charset="0"/>
                <a:cs typeface="Times New Roman" panose="02020603050405020304" pitchFamily="18" charset="0"/>
              </a:rPr>
              <a:t> FALSE </a:t>
            </a:r>
            <a:r>
              <a:rPr lang="en-US" sz="1400" dirty="0" err="1">
                <a:latin typeface="Consolas" panose="020B0609020204030204" pitchFamily="49" charset="0"/>
                <a:ea typeface="Cambria" panose="02040503050406030204" pitchFamily="18" charset="0"/>
                <a:cs typeface="Times New Roman" panose="02020603050405020304" pitchFamily="18" charset="0"/>
              </a:rPr>
              <a:t>FALSE</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x[x</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6 11</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4_2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4963" y="4445000"/>
            <a:ext cx="487362" cy="487363"/>
          </a:xfrm>
          <a:prstGeom prst="rect">
            <a:avLst/>
          </a:prstGeom>
        </p:spPr>
      </p:pic>
    </p:spTree>
    <p:extLst>
      <p:ext uri="{BB962C8B-B14F-4D97-AF65-F5344CB8AC3E}">
        <p14:creationId xmlns:p14="http://schemas.microsoft.com/office/powerpoint/2010/main" val="34528124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2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R Base</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561883"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You can have multiple logical conditions such as AND (&amp;)  OR (|) :</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marL="0" indent="0">
              <a:buNone/>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i="1"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sp>
        <p:nvSpPr>
          <p:cNvPr id="3" name="Rectangle 2"/>
          <p:cNvSpPr/>
          <p:nvPr/>
        </p:nvSpPr>
        <p:spPr>
          <a:xfrm>
            <a:off x="2331720" y="1609651"/>
            <a:ext cx="6156960" cy="1554272"/>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x[ x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&amp;</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x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1400" dirty="0">
                <a:latin typeface="Consolas" panose="020B0609020204030204" pitchFamily="49" charset="0"/>
                <a:ea typeface="Cambria" panose="02040503050406030204" pitchFamily="18" charset="0"/>
                <a:cs typeface="Times New Roman" panose="02020603050405020304" pitchFamily="18" charset="0"/>
              </a:rPr>
              <a:t> ]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#elements greater than 1 and less than 7</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4 6 4</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 x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x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 ]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#elements greater than 7 or equal to 4</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4 11  4</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4_2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9400" y="4467225"/>
            <a:ext cx="487363" cy="487363"/>
          </a:xfrm>
          <a:prstGeom prst="rect">
            <a:avLst/>
          </a:prstGeom>
        </p:spPr>
      </p:pic>
    </p:spTree>
    <p:extLst>
      <p:ext uri="{BB962C8B-B14F-4D97-AF65-F5344CB8AC3E}">
        <p14:creationId xmlns:p14="http://schemas.microsoft.com/office/powerpoint/2010/main" val="2474007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1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65269"/>
            <a:ext cx="6897006" cy="884172"/>
          </a:xfrm>
        </p:spPr>
        <p:txBody>
          <a:bodyPr/>
          <a:lstStyle/>
          <a:p>
            <a:r>
              <a:rPr lang="en-US" dirty="0">
                <a:solidFill>
                  <a:schemeClr val="tx2">
                    <a:lumMod val="75000"/>
                  </a:schemeClr>
                </a:solidFill>
                <a:latin typeface="Garamond" panose="02020404030301010803" pitchFamily="18" charset="0"/>
              </a:rPr>
              <a:t>Data </a:t>
            </a:r>
            <a:r>
              <a:rPr lang="en-US" dirty="0" err="1">
                <a:solidFill>
                  <a:schemeClr val="tx2">
                    <a:lumMod val="75000"/>
                  </a:schemeClr>
                </a:solidFill>
                <a:latin typeface="Garamond" panose="02020404030301010803" pitchFamily="18" charset="0"/>
              </a:rPr>
              <a:t>Subsetting</a:t>
            </a:r>
            <a:r>
              <a:rPr lang="en-US" dirty="0">
                <a:solidFill>
                  <a:schemeClr val="tx2">
                    <a:lumMod val="75000"/>
                  </a:schemeClr>
                </a:solidFill>
                <a:latin typeface="Garamond" panose="02020404030301010803" pitchFamily="18" charset="0"/>
              </a:rPr>
              <a:t>: R Base</a:t>
            </a:r>
            <a:endParaRPr lang="en-US" dirty="0">
              <a:latin typeface="Garamond" panose="02020404030301010803" pitchFamily="18" charset="0"/>
            </a:endParaRPr>
          </a:p>
        </p:txBody>
      </p:sp>
      <p:sp>
        <p:nvSpPr>
          <p:cNvPr id="3" name="Rectangle 2"/>
          <p:cNvSpPr/>
          <p:nvPr/>
        </p:nvSpPr>
        <p:spPr>
          <a:xfrm>
            <a:off x="2327046" y="1217593"/>
            <a:ext cx="6047874" cy="3734356"/>
          </a:xfrm>
          <a:prstGeom prst="rect">
            <a:avLst/>
          </a:prstGeom>
        </p:spPr>
        <p:txBody>
          <a:bodyPr wrap="square">
            <a:spAutoFit/>
          </a:bodyPr>
          <a:lstStyle/>
          <a:p>
            <a:pPr latinLnBrk="1">
              <a:spcAft>
                <a:spcPts val="1000"/>
              </a:spcAft>
            </a:pPr>
            <a:r>
              <a:rPr lang="en-US" sz="12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250" dirty="0">
                <a:latin typeface="Consolas" panose="020B0609020204030204" pitchFamily="49" charset="0"/>
                <a:ea typeface="Cambria" panose="02040503050406030204" pitchFamily="18" charset="0"/>
                <a:cs typeface="Times New Roman" panose="02020603050405020304" pitchFamily="18" charset="0"/>
              </a:rPr>
              <a:t>(cars)</a:t>
            </a:r>
          </a:p>
          <a:p>
            <a:pPr latinLnBrk="1">
              <a:spcAft>
                <a:spcPts val="1000"/>
              </a:spcAft>
            </a:pPr>
            <a:r>
              <a:rPr lang="en-US" sz="1250" dirty="0">
                <a:latin typeface="Consolas" panose="020B0609020204030204" pitchFamily="49" charset="0"/>
                <a:ea typeface="Cambria" panose="02040503050406030204" pitchFamily="18" charset="0"/>
                <a:cs typeface="Times New Roman" panose="02020603050405020304" pitchFamily="18" charset="0"/>
              </a:rPr>
              <a:t>##      speed           </a:t>
            </a:r>
            <a:r>
              <a:rPr lang="en-US" sz="1250" dirty="0" err="1">
                <a:latin typeface="Consolas" panose="020B0609020204030204" pitchFamily="49" charset="0"/>
                <a:ea typeface="Cambria" panose="02040503050406030204" pitchFamily="18" charset="0"/>
                <a:cs typeface="Times New Roman" panose="02020603050405020304" pitchFamily="18" charset="0"/>
              </a:rPr>
              <a:t>dist</a:t>
            </a:r>
            <a:r>
              <a:rPr lang="en-US" sz="1250" dirty="0">
                <a:latin typeface="Consolas" panose="020B0609020204030204" pitchFamily="49" charset="0"/>
                <a:ea typeface="Cambria" panose="02040503050406030204" pitchFamily="18" charset="0"/>
                <a:cs typeface="Times New Roman" panose="02020603050405020304" pitchFamily="18" charset="0"/>
              </a:rPr>
              <a:t>       </a:t>
            </a:r>
            <a:br>
              <a:rPr lang="en-US" sz="1250" dirty="0">
                <a:latin typeface="Consolas" panose="020B0609020204030204" pitchFamily="49" charset="0"/>
                <a:ea typeface="Cambria" panose="02040503050406030204" pitchFamily="18" charset="0"/>
                <a:cs typeface="Times New Roman" panose="02020603050405020304" pitchFamily="18" charset="0"/>
              </a:rPr>
            </a:br>
            <a:r>
              <a:rPr lang="en-US" sz="1250" dirty="0">
                <a:latin typeface="Consolas" panose="020B0609020204030204" pitchFamily="49" charset="0"/>
                <a:ea typeface="Cambria" panose="02040503050406030204" pitchFamily="18" charset="0"/>
                <a:cs typeface="Times New Roman" panose="02020603050405020304" pitchFamily="18" charset="0"/>
              </a:rPr>
              <a:t>##  Min.   : 4.0   Min.   :  2.00  </a:t>
            </a:r>
            <a:br>
              <a:rPr lang="en-US" sz="1250" dirty="0">
                <a:latin typeface="Consolas" panose="020B0609020204030204" pitchFamily="49" charset="0"/>
                <a:ea typeface="Cambria" panose="02040503050406030204" pitchFamily="18" charset="0"/>
                <a:cs typeface="Times New Roman" panose="02020603050405020304" pitchFamily="18" charset="0"/>
              </a:rPr>
            </a:br>
            <a:r>
              <a:rPr lang="en-US" sz="1250" dirty="0">
                <a:latin typeface="Consolas" panose="020B0609020204030204" pitchFamily="49" charset="0"/>
                <a:ea typeface="Cambria" panose="02040503050406030204" pitchFamily="18" charset="0"/>
                <a:cs typeface="Times New Roman" panose="02020603050405020304" pitchFamily="18" charset="0"/>
              </a:rPr>
              <a:t>##  1st Qu.:12.0   1st Qu.: 26.00  </a:t>
            </a:r>
            <a:br>
              <a:rPr lang="en-US" sz="1250" dirty="0">
                <a:latin typeface="Consolas" panose="020B0609020204030204" pitchFamily="49" charset="0"/>
                <a:ea typeface="Cambria" panose="02040503050406030204" pitchFamily="18" charset="0"/>
                <a:cs typeface="Times New Roman" panose="02020603050405020304" pitchFamily="18" charset="0"/>
              </a:rPr>
            </a:br>
            <a:r>
              <a:rPr lang="en-US" sz="1250" dirty="0">
                <a:latin typeface="Consolas" panose="020B0609020204030204" pitchFamily="49" charset="0"/>
                <a:ea typeface="Cambria" panose="02040503050406030204" pitchFamily="18" charset="0"/>
                <a:cs typeface="Times New Roman" panose="02020603050405020304" pitchFamily="18" charset="0"/>
              </a:rPr>
              <a:t>##  Median :15.0   Median : 36.00  </a:t>
            </a:r>
            <a:br>
              <a:rPr lang="en-US" sz="1250" dirty="0">
                <a:latin typeface="Consolas" panose="020B0609020204030204" pitchFamily="49" charset="0"/>
                <a:ea typeface="Cambria" panose="02040503050406030204" pitchFamily="18" charset="0"/>
                <a:cs typeface="Times New Roman" panose="02020603050405020304" pitchFamily="18" charset="0"/>
              </a:rPr>
            </a:br>
            <a:r>
              <a:rPr lang="en-US" sz="1250" dirty="0">
                <a:latin typeface="Consolas" panose="020B0609020204030204" pitchFamily="49" charset="0"/>
                <a:ea typeface="Cambria" panose="02040503050406030204" pitchFamily="18" charset="0"/>
                <a:cs typeface="Times New Roman" panose="02020603050405020304" pitchFamily="18" charset="0"/>
              </a:rPr>
              <a:t>##  Mean   :15.4   Mean   : 42.98  </a:t>
            </a:r>
            <a:br>
              <a:rPr lang="en-US" sz="1250" dirty="0">
                <a:latin typeface="Consolas" panose="020B0609020204030204" pitchFamily="49" charset="0"/>
                <a:ea typeface="Cambria" panose="02040503050406030204" pitchFamily="18" charset="0"/>
                <a:cs typeface="Times New Roman" panose="02020603050405020304" pitchFamily="18" charset="0"/>
              </a:rPr>
            </a:br>
            <a:r>
              <a:rPr lang="en-US" sz="1250" dirty="0">
                <a:latin typeface="Consolas" panose="020B0609020204030204" pitchFamily="49" charset="0"/>
                <a:ea typeface="Cambria" panose="02040503050406030204" pitchFamily="18" charset="0"/>
                <a:cs typeface="Times New Roman" panose="02020603050405020304" pitchFamily="18" charset="0"/>
              </a:rPr>
              <a:t>##  3rd Qu.:19.0   3rd Qu.: 56.00  </a:t>
            </a:r>
            <a:br>
              <a:rPr lang="en-US" sz="1250" dirty="0">
                <a:latin typeface="Consolas" panose="020B0609020204030204" pitchFamily="49" charset="0"/>
                <a:ea typeface="Cambria" panose="02040503050406030204" pitchFamily="18" charset="0"/>
                <a:cs typeface="Times New Roman" panose="02020603050405020304" pitchFamily="18" charset="0"/>
              </a:rPr>
            </a:br>
            <a:r>
              <a:rPr lang="en-US" sz="1250" dirty="0">
                <a:latin typeface="Consolas" panose="020B0609020204030204" pitchFamily="49" charset="0"/>
                <a:ea typeface="Cambria" panose="02040503050406030204" pitchFamily="18" charset="0"/>
                <a:cs typeface="Times New Roman" panose="02020603050405020304" pitchFamily="18" charset="0"/>
              </a:rPr>
              <a:t>##  Max.   :25.0   Max.   :120.00</a:t>
            </a:r>
          </a:p>
          <a:p>
            <a:pPr latinLnBrk="1">
              <a:spcAft>
                <a:spcPts val="1000"/>
              </a:spcAft>
            </a:pPr>
            <a:r>
              <a:rPr lang="en-US" sz="1250" dirty="0">
                <a:latin typeface="Consolas" panose="020B0609020204030204" pitchFamily="49" charset="0"/>
                <a:ea typeface="Cambria" panose="02040503050406030204" pitchFamily="18" charset="0"/>
                <a:cs typeface="Times New Roman" panose="02020603050405020304" pitchFamily="18" charset="0"/>
              </a:rPr>
              <a:t>cars[</a:t>
            </a:r>
            <a:r>
              <a:rPr lang="en-US" sz="125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2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25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250" dirty="0">
                <a:latin typeface="Consolas" panose="020B0609020204030204" pitchFamily="49" charset="0"/>
                <a:ea typeface="Cambria" panose="02040503050406030204" pitchFamily="18" charset="0"/>
                <a:cs typeface="Times New Roman" panose="02020603050405020304" pitchFamily="18" charset="0"/>
              </a:rPr>
              <a:t>,</a:t>
            </a:r>
            <a:r>
              <a:rPr lang="en-US" sz="125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25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250" dirty="0">
                <a:latin typeface="Consolas" panose="020B0609020204030204" pitchFamily="49" charset="0"/>
                <a:ea typeface="Cambria" panose="02040503050406030204" pitchFamily="18" charset="0"/>
                <a:cs typeface="Times New Roman" panose="02020603050405020304" pitchFamily="18" charset="0"/>
              </a:rPr>
              <a:t>## [1] 22 16 10</a:t>
            </a:r>
          </a:p>
          <a:p>
            <a:pPr latinLnBrk="1">
              <a:spcAft>
                <a:spcPts val="1000"/>
              </a:spcAft>
            </a:pPr>
            <a:r>
              <a:rPr lang="en-US" sz="1250" dirty="0">
                <a:latin typeface="Consolas" panose="020B0609020204030204" pitchFamily="49" charset="0"/>
                <a:ea typeface="Cambria" panose="02040503050406030204" pitchFamily="18" charset="0"/>
                <a:cs typeface="Times New Roman" panose="02020603050405020304" pitchFamily="18" charset="0"/>
              </a:rPr>
              <a:t>cars[</a:t>
            </a:r>
            <a:r>
              <a:rPr lang="en-US" sz="125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2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25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25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250" dirty="0">
                <a:latin typeface="Consolas" panose="020B0609020204030204" pitchFamily="49" charset="0"/>
                <a:ea typeface="Cambria" panose="02040503050406030204" pitchFamily="18" charset="0"/>
                <a:cs typeface="Times New Roman" panose="02020603050405020304" pitchFamily="18" charset="0"/>
              </a:rPr>
              <a:t>##   speed </a:t>
            </a:r>
            <a:r>
              <a:rPr lang="en-US" sz="1250" dirty="0" err="1">
                <a:latin typeface="Consolas" panose="020B0609020204030204" pitchFamily="49" charset="0"/>
                <a:ea typeface="Cambria" panose="02040503050406030204" pitchFamily="18" charset="0"/>
                <a:cs typeface="Times New Roman" panose="02020603050405020304" pitchFamily="18" charset="0"/>
              </a:rPr>
              <a:t>dist</a:t>
            </a:r>
            <a:r>
              <a:rPr lang="en-US" sz="1250" dirty="0">
                <a:latin typeface="Consolas" panose="020B0609020204030204" pitchFamily="49" charset="0"/>
                <a:ea typeface="Cambria" panose="02040503050406030204" pitchFamily="18" charset="0"/>
                <a:cs typeface="Times New Roman" panose="02020603050405020304" pitchFamily="18" charset="0"/>
              </a:rPr>
              <a:t/>
            </a:r>
            <a:br>
              <a:rPr lang="en-US" sz="1250" dirty="0">
                <a:latin typeface="Consolas" panose="020B0609020204030204" pitchFamily="49" charset="0"/>
                <a:ea typeface="Cambria" panose="02040503050406030204" pitchFamily="18" charset="0"/>
                <a:cs typeface="Times New Roman" panose="02020603050405020304" pitchFamily="18" charset="0"/>
              </a:rPr>
            </a:br>
            <a:r>
              <a:rPr lang="en-US" sz="1250" dirty="0">
                <a:latin typeface="Consolas" panose="020B0609020204030204" pitchFamily="49" charset="0"/>
                <a:ea typeface="Cambria" panose="02040503050406030204" pitchFamily="18" charset="0"/>
                <a:cs typeface="Times New Roman" panose="02020603050405020304" pitchFamily="18" charset="0"/>
              </a:rPr>
              <a:t>## 4     7   22</a:t>
            </a:r>
            <a:br>
              <a:rPr lang="en-US" sz="1250" dirty="0">
                <a:latin typeface="Consolas" panose="020B0609020204030204" pitchFamily="49" charset="0"/>
                <a:ea typeface="Cambria" panose="02040503050406030204" pitchFamily="18" charset="0"/>
                <a:cs typeface="Times New Roman" panose="02020603050405020304" pitchFamily="18" charset="0"/>
              </a:rPr>
            </a:br>
            <a:r>
              <a:rPr lang="en-US" sz="1250" dirty="0">
                <a:latin typeface="Consolas" panose="020B0609020204030204" pitchFamily="49" charset="0"/>
                <a:ea typeface="Cambria" panose="02040503050406030204" pitchFamily="18" charset="0"/>
                <a:cs typeface="Times New Roman" panose="02020603050405020304" pitchFamily="18" charset="0"/>
              </a:rPr>
              <a:t>## 5     8   16</a:t>
            </a:r>
            <a:br>
              <a:rPr lang="en-US" sz="1250" dirty="0">
                <a:latin typeface="Consolas" panose="020B0609020204030204" pitchFamily="49" charset="0"/>
                <a:ea typeface="Cambria" panose="02040503050406030204" pitchFamily="18" charset="0"/>
                <a:cs typeface="Times New Roman" panose="02020603050405020304" pitchFamily="18" charset="0"/>
              </a:rPr>
            </a:br>
            <a:r>
              <a:rPr lang="en-US" sz="1250" dirty="0">
                <a:latin typeface="Consolas" panose="020B0609020204030204" pitchFamily="49" charset="0"/>
                <a:ea typeface="Cambria" panose="02040503050406030204" pitchFamily="18" charset="0"/>
                <a:cs typeface="Times New Roman" panose="02020603050405020304" pitchFamily="18" charset="0"/>
              </a:rPr>
              <a:t>## 6     9   10</a:t>
            </a:r>
            <a:endParaRPr lang="en-US" sz="125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6" name="Content Placeholder 4"/>
          <p:cNvSpPr>
            <a:spLocks noGrp="1"/>
          </p:cNvSpPr>
          <p:nvPr>
            <p:ph sz="half" idx="1"/>
          </p:nvPr>
        </p:nvSpPr>
        <p:spPr>
          <a:xfrm>
            <a:off x="2070041" y="777352"/>
            <a:ext cx="6561883"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Same concept can be applied to data frames.</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marL="0" indent="0">
              <a:buNone/>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i="1"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sp>
        <p:nvSpPr>
          <p:cNvPr id="7" name="Oval 6"/>
          <p:cNvSpPr/>
          <p:nvPr/>
        </p:nvSpPr>
        <p:spPr>
          <a:xfrm>
            <a:off x="3112169" y="3649579"/>
            <a:ext cx="240631" cy="25667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3352800" y="3553326"/>
            <a:ext cx="1524000" cy="22459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76800" y="3270085"/>
            <a:ext cx="3273531" cy="523220"/>
          </a:xfrm>
          <a:prstGeom prst="rect">
            <a:avLst/>
          </a:prstGeom>
          <a:noFill/>
        </p:spPr>
        <p:txBody>
          <a:bodyPr wrap="square" rtlCol="0">
            <a:spAutoFit/>
          </a:bodyPr>
          <a:lstStyle/>
          <a:p>
            <a:r>
              <a:rPr lang="en-US" sz="1400" dirty="0">
                <a:solidFill>
                  <a:schemeClr val="tx2">
                    <a:lumMod val="75000"/>
                  </a:schemeClr>
                </a:solidFill>
                <a:latin typeface="Garamond" panose="02020404030301010803" pitchFamily="18" charset="0"/>
                <a:cs typeface="Arial" charset="0"/>
              </a:rPr>
              <a:t>If c</a:t>
            </a:r>
            <a:r>
              <a:rPr lang="en-US" sz="1400" dirty="0">
                <a:solidFill>
                  <a:schemeClr val="tx2">
                    <a:lumMod val="75000"/>
                  </a:schemeClr>
                </a:solidFill>
                <a:latin typeface="Garamond" panose="02020404030301010803" pitchFamily="18" charset="0"/>
                <a:ea typeface="Arial" charset="0"/>
                <a:cs typeface="Arial" charset="0"/>
              </a:rPr>
              <a:t>olumn index is not specified, all columns will be selected. Same is true for rows.</a:t>
            </a:r>
          </a:p>
        </p:txBody>
      </p:sp>
      <p:pic>
        <p:nvPicPr>
          <p:cNvPr id="12" name="4_2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4963" y="4579938"/>
            <a:ext cx="487362" cy="487362"/>
          </a:xfrm>
          <a:prstGeom prst="rect">
            <a:avLst/>
          </a:prstGeom>
        </p:spPr>
      </p:pic>
    </p:spTree>
    <p:extLst>
      <p:ext uri="{BB962C8B-B14F-4D97-AF65-F5344CB8AC3E}">
        <p14:creationId xmlns:p14="http://schemas.microsoft.com/office/powerpoint/2010/main" val="420344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43"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21691</TotalTime>
  <Words>2149</Words>
  <Application>Microsoft Office PowerPoint</Application>
  <PresentationFormat>On-screen Show (16:9)</PresentationFormat>
  <Paragraphs>188</Paragraphs>
  <Slides>16</Slides>
  <Notes>16</Notes>
  <HiddenSlides>0</HiddenSlides>
  <MMClips>16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Black</vt:lpstr>
      <vt:lpstr>Calibri</vt:lpstr>
      <vt:lpstr>Cambria</vt:lpstr>
      <vt:lpstr>Consolas</vt:lpstr>
      <vt:lpstr>Garamond</vt:lpstr>
      <vt:lpstr>Times New Roman</vt:lpstr>
      <vt:lpstr>Wingdings</vt:lpstr>
      <vt:lpstr>Office Theme</vt:lpstr>
      <vt:lpstr>Data Filtering &amp; Subsetting </vt:lpstr>
      <vt:lpstr>Data Subsetting: Scope</vt:lpstr>
      <vt:lpstr>Data Subsetting: Examples</vt:lpstr>
      <vt:lpstr>Data Subsetting: Implementation</vt:lpstr>
      <vt:lpstr>Data Subsetting: R Base</vt:lpstr>
      <vt:lpstr>Data Subsetting: R Base</vt:lpstr>
      <vt:lpstr>Data Subsetting: R Base</vt:lpstr>
      <vt:lpstr>Data Subsetting: R Base</vt:lpstr>
      <vt:lpstr>Data Subsetting: R Base</vt:lpstr>
      <vt:lpstr>Data Subsetting: R Base</vt:lpstr>
      <vt:lpstr>Data Subsetting: ‘dplyr’ Package</vt:lpstr>
      <vt:lpstr>Data Subsetting: Using ‘dplyr’  </vt:lpstr>
      <vt:lpstr>Data Subsetting: Using ‘dplyr’</vt:lpstr>
      <vt:lpstr>Data Subsetting: Piping data</vt:lpstr>
      <vt:lpstr>Data Subsetting: Piping data</vt:lpstr>
      <vt:lpstr>Data Subsetting: Using ‘dplyr’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275</cp:revision>
  <dcterms:created xsi:type="dcterms:W3CDTF">2016-02-11T18:06:46Z</dcterms:created>
  <dcterms:modified xsi:type="dcterms:W3CDTF">2018-10-28T02:18:05Z</dcterms:modified>
</cp:coreProperties>
</file>